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346" r:id="rId2"/>
    <p:sldId id="348" r:id="rId3"/>
    <p:sldId id="330" r:id="rId4"/>
    <p:sldId id="331" r:id="rId5"/>
    <p:sldId id="332" r:id="rId6"/>
    <p:sldId id="333" r:id="rId7"/>
    <p:sldId id="334" r:id="rId8"/>
    <p:sldId id="335" r:id="rId9"/>
    <p:sldId id="337" r:id="rId10"/>
    <p:sldId id="336" r:id="rId11"/>
    <p:sldId id="338" r:id="rId12"/>
    <p:sldId id="349" r:id="rId13"/>
    <p:sldId id="339" r:id="rId14"/>
    <p:sldId id="340" r:id="rId15"/>
    <p:sldId id="34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her Haksever" initials="SH" lastIdx="2" clrIdx="0">
    <p:extLst>
      <p:ext uri="{19B8F6BF-5375-455C-9EA6-DF929625EA0E}">
        <p15:presenceInfo xmlns:p15="http://schemas.microsoft.com/office/powerpoint/2012/main" userId="e8873d7dab6be7d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67" d="100"/>
          <a:sy n="67" d="100"/>
        </p:scale>
        <p:origin x="64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30T15:03:57.108" idx="2">
    <p:pos x="10" y="10"/>
    <p:text>The average height of 147 patients included in the study was 164.03 ± 5.45 cm, mean weight was 62.72 ± 12.130 kg, and disease duration was 25.29 ± 24.787 months</p:text>
    <p:extLst>
      <p:ext uri="{C676402C-5697-4E1C-873F-D02D1690AC5C}">
        <p15:threadingInfo xmlns:p15="http://schemas.microsoft.com/office/powerpoint/2012/main" timeZoneBias="-180"/>
      </p:ext>
    </p:extLst>
  </p:cm>
</p:cmLst>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60808F-553C-405C-8139-C58730212C91}" type="doc">
      <dgm:prSet loTypeId="urn:microsoft.com/office/officeart/2008/layout/AlternatingPictureBlocks" loCatId="list" qsTypeId="urn:microsoft.com/office/officeart/2005/8/quickstyle/simple1" qsCatId="simple" csTypeId="urn:microsoft.com/office/officeart/2005/8/colors/accent1_2" csCatId="accent1" phldr="1"/>
      <dgm:spPr/>
    </dgm:pt>
    <dgm:pt modelId="{6D63B6F7-4CF3-46BD-9237-215380A5A3A4}">
      <dgm:prSet phldrT="[Metin]" custT="1"/>
      <dgm:spPr/>
      <dgm:t>
        <a:bodyPr/>
        <a:lstStyle/>
        <a:p>
          <a:r>
            <a:rPr lang="en-US" sz="2000" dirty="0">
              <a:effectLst/>
              <a:latin typeface="Calibri" panose="020F0502020204030204" pitchFamily="34" charset="0"/>
              <a:ea typeface="Calibri" panose="020F0502020204030204" pitchFamily="34" charset="0"/>
              <a:cs typeface="Arial" panose="020B0604020202020204" pitchFamily="34" charset="0"/>
            </a:rPr>
            <a:t>The most common symptom was </a:t>
          </a:r>
          <a:r>
            <a:rPr lang="en-US" sz="2000" dirty="0" err="1">
              <a:effectLst/>
              <a:latin typeface="Calibri" panose="020F0502020204030204" pitchFamily="34" charset="0"/>
              <a:ea typeface="Calibri" panose="020F0502020204030204" pitchFamily="34" charset="0"/>
              <a:cs typeface="Arial" panose="020B0604020202020204" pitchFamily="34" charset="0"/>
            </a:rPr>
            <a:t>hirsutizm</a:t>
          </a:r>
          <a:r>
            <a:rPr lang="en-US" sz="2000" dirty="0">
              <a:effectLst/>
              <a:latin typeface="Calibri" panose="020F0502020204030204" pitchFamily="34" charset="0"/>
              <a:ea typeface="Calibri" panose="020F0502020204030204" pitchFamily="34" charset="0"/>
              <a:cs typeface="Arial" panose="020B0604020202020204" pitchFamily="34" charset="0"/>
            </a:rPr>
            <a:t>, while the least common symptom was infertility</a:t>
          </a:r>
          <a:endParaRPr lang="tr-TR" sz="2000" dirty="0"/>
        </a:p>
      </dgm:t>
    </dgm:pt>
    <dgm:pt modelId="{F114CFCE-40F4-47C5-9985-63C5F21B5149}" type="parTrans" cxnId="{A11828C4-123F-436F-87BE-99A41D611534}">
      <dgm:prSet/>
      <dgm:spPr/>
      <dgm:t>
        <a:bodyPr/>
        <a:lstStyle/>
        <a:p>
          <a:endParaRPr lang="tr-TR"/>
        </a:p>
      </dgm:t>
    </dgm:pt>
    <dgm:pt modelId="{EA0CFC3D-788F-4546-9627-8B1423BB495B}" type="sibTrans" cxnId="{A11828C4-123F-436F-87BE-99A41D611534}">
      <dgm:prSet/>
      <dgm:spPr/>
      <dgm:t>
        <a:bodyPr/>
        <a:lstStyle/>
        <a:p>
          <a:endParaRPr lang="tr-TR"/>
        </a:p>
      </dgm:t>
    </dgm:pt>
    <dgm:pt modelId="{E17B42E2-A22B-450D-8462-41350FBF3EE8}">
      <dgm:prSet phldrT="[Metin]" custT="1"/>
      <dgm:spPr/>
      <dgm:t>
        <a:bodyPr/>
        <a:lstStyle/>
        <a:p>
          <a:r>
            <a:rPr lang="en-US" sz="1600" dirty="0">
              <a:effectLst/>
              <a:latin typeface="Calibri" panose="020F0502020204030204" pitchFamily="34" charset="0"/>
              <a:ea typeface="Calibri" panose="020F0502020204030204" pitchFamily="34" charset="0"/>
              <a:cs typeface="Arial" panose="020B0604020202020204" pitchFamily="34" charset="0"/>
            </a:rPr>
            <a:t>Out of 147 people participating in the study, 39 were found married, 106 were single, and 2 were divorced. When compared according to marriage status, a significant difference was found in the fertility sub</a:t>
          </a:r>
          <a:r>
            <a:rPr lang="tr-TR" sz="1600" dirty="0">
              <a:effectLst/>
              <a:latin typeface="Calibri" panose="020F0502020204030204" pitchFamily="34" charset="0"/>
              <a:ea typeface="Calibri" panose="020F0502020204030204" pitchFamily="34" charset="0"/>
              <a:cs typeface="Arial" panose="020B0604020202020204" pitchFamily="34" charset="0"/>
            </a:rPr>
            <a:t>-</a:t>
          </a:r>
          <a:r>
            <a:rPr lang="en-US" sz="1600" dirty="0">
              <a:effectLst/>
              <a:latin typeface="Calibri" panose="020F0502020204030204" pitchFamily="34" charset="0"/>
              <a:ea typeface="Calibri" panose="020F0502020204030204" pitchFamily="34" charset="0"/>
              <a:cs typeface="Arial" panose="020B0604020202020204" pitchFamily="34" charset="0"/>
            </a:rPr>
            <a:t>section (p = 0.0074).</a:t>
          </a:r>
          <a:endParaRPr lang="tr-TR" sz="1600" dirty="0"/>
        </a:p>
      </dgm:t>
    </dgm:pt>
    <dgm:pt modelId="{D081170B-6870-4696-98E2-ADCC8F43E988}" type="parTrans" cxnId="{D7639283-4EF3-465E-9E81-9B224ADD890E}">
      <dgm:prSet/>
      <dgm:spPr/>
      <dgm:t>
        <a:bodyPr/>
        <a:lstStyle/>
        <a:p>
          <a:endParaRPr lang="tr-TR"/>
        </a:p>
      </dgm:t>
    </dgm:pt>
    <dgm:pt modelId="{67E726B7-4E42-4D14-A02D-F578233C49DC}" type="sibTrans" cxnId="{D7639283-4EF3-465E-9E81-9B224ADD890E}">
      <dgm:prSet/>
      <dgm:spPr/>
      <dgm:t>
        <a:bodyPr/>
        <a:lstStyle/>
        <a:p>
          <a:endParaRPr lang="tr-TR"/>
        </a:p>
      </dgm:t>
    </dgm:pt>
    <dgm:pt modelId="{9D7E061A-524E-43EB-9C38-737A3132B7AF}">
      <dgm:prSet phldrT="[Metin]"/>
      <dgm:spPr/>
      <dgm:t>
        <a:bodyPr/>
        <a:lstStyle/>
        <a:p>
          <a:r>
            <a:rPr lang="en-US" dirty="0">
              <a:effectLst/>
              <a:latin typeface="Calibri" panose="020F0502020204030204" pitchFamily="34" charset="0"/>
              <a:ea typeface="Calibri" panose="020F0502020204030204" pitchFamily="34" charset="0"/>
              <a:cs typeface="Arial" panose="020B0604020202020204" pitchFamily="34" charset="0"/>
            </a:rPr>
            <a:t>When we compare people having children and have no children, significant differences were found between the two groups in the sub-sections of psychosocial (p = 0.024), fertility (p = 0.07), and </a:t>
          </a:r>
          <a:r>
            <a:rPr lang="en-US" dirty="0" err="1">
              <a:effectLst/>
              <a:latin typeface="Calibri" panose="020F0502020204030204" pitchFamily="34" charset="0"/>
              <a:ea typeface="Calibri" panose="020F0502020204030204" pitchFamily="34" charset="0"/>
              <a:cs typeface="Arial" panose="020B0604020202020204" pitchFamily="34" charset="0"/>
            </a:rPr>
            <a:t>hursitizm</a:t>
          </a:r>
          <a:r>
            <a:rPr lang="en-US" dirty="0">
              <a:effectLst/>
              <a:latin typeface="Calibri" panose="020F0502020204030204" pitchFamily="34" charset="0"/>
              <a:ea typeface="Calibri" panose="020F0502020204030204" pitchFamily="34" charset="0"/>
              <a:cs typeface="Arial" panose="020B0604020202020204" pitchFamily="34" charset="0"/>
            </a:rPr>
            <a:t> (p = 0.034). </a:t>
          </a:r>
          <a:endParaRPr lang="tr-TR" dirty="0"/>
        </a:p>
      </dgm:t>
    </dgm:pt>
    <dgm:pt modelId="{5EF9DBE8-1964-4296-9917-5F86E338AB29}" type="parTrans" cxnId="{41FF330C-B904-4602-9473-1576CC8BDE78}">
      <dgm:prSet/>
      <dgm:spPr/>
      <dgm:t>
        <a:bodyPr/>
        <a:lstStyle/>
        <a:p>
          <a:endParaRPr lang="tr-TR"/>
        </a:p>
      </dgm:t>
    </dgm:pt>
    <dgm:pt modelId="{1C7CC422-355C-4F35-8C59-36ECAD2CCDC2}" type="sibTrans" cxnId="{41FF330C-B904-4602-9473-1576CC8BDE78}">
      <dgm:prSet/>
      <dgm:spPr/>
      <dgm:t>
        <a:bodyPr/>
        <a:lstStyle/>
        <a:p>
          <a:endParaRPr lang="tr-TR"/>
        </a:p>
      </dgm:t>
    </dgm:pt>
    <dgm:pt modelId="{7C474508-6B96-42A7-99A9-FF8DC0B5B9C2}" type="pres">
      <dgm:prSet presAssocID="{A060808F-553C-405C-8139-C58730212C91}" presName="linearFlow" presStyleCnt="0">
        <dgm:presLayoutVars>
          <dgm:dir/>
          <dgm:resizeHandles val="exact"/>
        </dgm:presLayoutVars>
      </dgm:prSet>
      <dgm:spPr/>
    </dgm:pt>
    <dgm:pt modelId="{FB110F4E-5901-4A58-8023-FA438C353427}" type="pres">
      <dgm:prSet presAssocID="{6D63B6F7-4CF3-46BD-9237-215380A5A3A4}" presName="comp" presStyleCnt="0"/>
      <dgm:spPr/>
    </dgm:pt>
    <dgm:pt modelId="{03A24F04-1B7F-40F9-9422-D2C956809F3C}" type="pres">
      <dgm:prSet presAssocID="{6D63B6F7-4CF3-46BD-9237-215380A5A3A4}" presName="rect2" presStyleLbl="node1" presStyleIdx="0" presStyleCnt="3">
        <dgm:presLayoutVars>
          <dgm:bulletEnabled val="1"/>
        </dgm:presLayoutVars>
      </dgm:prSet>
      <dgm:spPr/>
    </dgm:pt>
    <dgm:pt modelId="{DF479970-B269-4FF9-BEC5-1619D2AFFB0E}" type="pres">
      <dgm:prSet presAssocID="{6D63B6F7-4CF3-46BD-9237-215380A5A3A4}" presName="rect1" presStyleLbl="lnNode1" presStyleIdx="0" presStyleCnt="3" custScaleY="7834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dgm:spPr>
      <dgm:extLst>
        <a:ext uri="{E40237B7-FDA0-4F09-8148-C483321AD2D9}">
          <dgm14:cNvPr xmlns:dgm14="http://schemas.microsoft.com/office/drawing/2010/diagram" id="0" name="" descr="Kadın"/>
        </a:ext>
      </dgm:extLst>
    </dgm:pt>
    <dgm:pt modelId="{DB5B0F9C-8404-4DA4-A2E4-262770EB1C8E}" type="pres">
      <dgm:prSet presAssocID="{EA0CFC3D-788F-4546-9627-8B1423BB495B}" presName="sibTrans" presStyleCnt="0"/>
      <dgm:spPr/>
    </dgm:pt>
    <dgm:pt modelId="{DC1A8C6A-2E15-4515-85DD-819048299DC5}" type="pres">
      <dgm:prSet presAssocID="{E17B42E2-A22B-450D-8462-41350FBF3EE8}" presName="comp" presStyleCnt="0"/>
      <dgm:spPr/>
    </dgm:pt>
    <dgm:pt modelId="{C3E3422F-1553-4EC9-9C73-32CD50740A67}" type="pres">
      <dgm:prSet presAssocID="{E17B42E2-A22B-450D-8462-41350FBF3EE8}" presName="rect2" presStyleLbl="node1" presStyleIdx="1" presStyleCnt="3" custScaleX="205073" custScaleY="103076">
        <dgm:presLayoutVars>
          <dgm:bulletEnabled val="1"/>
        </dgm:presLayoutVars>
      </dgm:prSet>
      <dgm:spPr/>
    </dgm:pt>
    <dgm:pt modelId="{1E33E921-EFF0-41A3-AAFC-8631DDBCE2BE}" type="pres">
      <dgm:prSet presAssocID="{E17B42E2-A22B-450D-8462-41350FBF3EE8}" presName="rect1" presStyleLbl="lnNode1" presStyleIdx="1" presStyleCnt="3" custScaleX="89542" custScaleY="97240" custLinFactX="4835" custLinFactNeighborX="100000" custLinFactNeighborY="-134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5000" r="-5000"/>
          </a:stretch>
        </a:blipFill>
      </dgm:spPr>
      <dgm:extLst>
        <a:ext uri="{E40237B7-FDA0-4F09-8148-C483321AD2D9}">
          <dgm14:cNvPr xmlns:dgm14="http://schemas.microsoft.com/office/drawing/2010/diagram" id="0" name="" descr="Hamile kadın"/>
        </a:ext>
      </dgm:extLst>
    </dgm:pt>
    <dgm:pt modelId="{8F3A6652-ECA6-44F6-93FE-CA415941214F}" type="pres">
      <dgm:prSet presAssocID="{67E726B7-4E42-4D14-A02D-F578233C49DC}" presName="sibTrans" presStyleCnt="0"/>
      <dgm:spPr/>
    </dgm:pt>
    <dgm:pt modelId="{9B494837-4C6E-447F-B2AB-B39BDA271C39}" type="pres">
      <dgm:prSet presAssocID="{9D7E061A-524E-43EB-9C38-737A3132B7AF}" presName="comp" presStyleCnt="0"/>
      <dgm:spPr/>
    </dgm:pt>
    <dgm:pt modelId="{2F046AF7-CB6C-45A5-8319-021A98477A0D}" type="pres">
      <dgm:prSet presAssocID="{9D7E061A-524E-43EB-9C38-737A3132B7AF}" presName="rect2" presStyleLbl="node1" presStyleIdx="2" presStyleCnt="3" custScaleX="197554">
        <dgm:presLayoutVars>
          <dgm:bulletEnabled val="1"/>
        </dgm:presLayoutVars>
      </dgm:prSet>
      <dgm:spPr/>
    </dgm:pt>
    <dgm:pt modelId="{9B668B4D-6C0C-4EB6-A1C7-03E795E3C065}" type="pres">
      <dgm:prSet presAssocID="{9D7E061A-524E-43EB-9C38-737A3132B7AF}" presName="rect1" presStyleLbl="lnNode1" presStyleIdx="2" presStyleCnt="3" custLinFactX="-12016" custLinFactNeighborX="-100000" custLinFactNeighborY="-284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1000" r="-1000"/>
          </a:stretch>
        </a:blipFill>
      </dgm:spPr>
      <dgm:extLst>
        <a:ext uri="{E40237B7-FDA0-4F09-8148-C483321AD2D9}">
          <dgm14:cNvPr xmlns:dgm14="http://schemas.microsoft.com/office/drawing/2010/diagram" id="0" name="" descr="Bebekli kadın"/>
        </a:ext>
      </dgm:extLst>
    </dgm:pt>
  </dgm:ptLst>
  <dgm:cxnLst>
    <dgm:cxn modelId="{41FF330C-B904-4602-9473-1576CC8BDE78}" srcId="{A060808F-553C-405C-8139-C58730212C91}" destId="{9D7E061A-524E-43EB-9C38-737A3132B7AF}" srcOrd="2" destOrd="0" parTransId="{5EF9DBE8-1964-4296-9917-5F86E338AB29}" sibTransId="{1C7CC422-355C-4F35-8C59-36ECAD2CCDC2}"/>
    <dgm:cxn modelId="{767A911C-F274-49C1-8381-76299D5750F3}" type="presOf" srcId="{9D7E061A-524E-43EB-9C38-737A3132B7AF}" destId="{2F046AF7-CB6C-45A5-8319-021A98477A0D}" srcOrd="0" destOrd="0" presId="urn:microsoft.com/office/officeart/2008/layout/AlternatingPictureBlocks"/>
    <dgm:cxn modelId="{85BD9661-D277-4460-A8BC-6B41C033450D}" type="presOf" srcId="{6D63B6F7-4CF3-46BD-9237-215380A5A3A4}" destId="{03A24F04-1B7F-40F9-9422-D2C956809F3C}" srcOrd="0" destOrd="0" presId="urn:microsoft.com/office/officeart/2008/layout/AlternatingPictureBlocks"/>
    <dgm:cxn modelId="{D7639283-4EF3-465E-9E81-9B224ADD890E}" srcId="{A060808F-553C-405C-8139-C58730212C91}" destId="{E17B42E2-A22B-450D-8462-41350FBF3EE8}" srcOrd="1" destOrd="0" parTransId="{D081170B-6870-4696-98E2-ADCC8F43E988}" sibTransId="{67E726B7-4E42-4D14-A02D-F578233C49DC}"/>
    <dgm:cxn modelId="{A11828C4-123F-436F-87BE-99A41D611534}" srcId="{A060808F-553C-405C-8139-C58730212C91}" destId="{6D63B6F7-4CF3-46BD-9237-215380A5A3A4}" srcOrd="0" destOrd="0" parTransId="{F114CFCE-40F4-47C5-9985-63C5F21B5149}" sibTransId="{EA0CFC3D-788F-4546-9627-8B1423BB495B}"/>
    <dgm:cxn modelId="{65397ED5-1907-4424-A511-7CD212C1730A}" type="presOf" srcId="{E17B42E2-A22B-450D-8462-41350FBF3EE8}" destId="{C3E3422F-1553-4EC9-9C73-32CD50740A67}" srcOrd="0" destOrd="0" presId="urn:microsoft.com/office/officeart/2008/layout/AlternatingPictureBlocks"/>
    <dgm:cxn modelId="{B65E2FDB-F42A-4F31-8BC9-2C4532DA202A}" type="presOf" srcId="{A060808F-553C-405C-8139-C58730212C91}" destId="{7C474508-6B96-42A7-99A9-FF8DC0B5B9C2}" srcOrd="0" destOrd="0" presId="urn:microsoft.com/office/officeart/2008/layout/AlternatingPictureBlocks"/>
    <dgm:cxn modelId="{C3A8F736-03F4-4ABE-A89A-B62067E59EFB}" type="presParOf" srcId="{7C474508-6B96-42A7-99A9-FF8DC0B5B9C2}" destId="{FB110F4E-5901-4A58-8023-FA438C353427}" srcOrd="0" destOrd="0" presId="urn:microsoft.com/office/officeart/2008/layout/AlternatingPictureBlocks"/>
    <dgm:cxn modelId="{1DE60393-584A-461F-98AC-06A2558F9D17}" type="presParOf" srcId="{FB110F4E-5901-4A58-8023-FA438C353427}" destId="{03A24F04-1B7F-40F9-9422-D2C956809F3C}" srcOrd="0" destOrd="0" presId="urn:microsoft.com/office/officeart/2008/layout/AlternatingPictureBlocks"/>
    <dgm:cxn modelId="{0FCCAF1D-61C9-4339-950C-F586CBE4B480}" type="presParOf" srcId="{FB110F4E-5901-4A58-8023-FA438C353427}" destId="{DF479970-B269-4FF9-BEC5-1619D2AFFB0E}" srcOrd="1" destOrd="0" presId="urn:microsoft.com/office/officeart/2008/layout/AlternatingPictureBlocks"/>
    <dgm:cxn modelId="{6DD658DB-102E-436C-8CB8-063522F31B68}" type="presParOf" srcId="{7C474508-6B96-42A7-99A9-FF8DC0B5B9C2}" destId="{DB5B0F9C-8404-4DA4-A2E4-262770EB1C8E}" srcOrd="1" destOrd="0" presId="urn:microsoft.com/office/officeart/2008/layout/AlternatingPictureBlocks"/>
    <dgm:cxn modelId="{3678D456-07D0-4FBD-8595-B677EA233907}" type="presParOf" srcId="{7C474508-6B96-42A7-99A9-FF8DC0B5B9C2}" destId="{DC1A8C6A-2E15-4515-85DD-819048299DC5}" srcOrd="2" destOrd="0" presId="urn:microsoft.com/office/officeart/2008/layout/AlternatingPictureBlocks"/>
    <dgm:cxn modelId="{88485852-69F2-4D8C-98F7-78F2E1C2C0BB}" type="presParOf" srcId="{DC1A8C6A-2E15-4515-85DD-819048299DC5}" destId="{C3E3422F-1553-4EC9-9C73-32CD50740A67}" srcOrd="0" destOrd="0" presId="urn:microsoft.com/office/officeart/2008/layout/AlternatingPictureBlocks"/>
    <dgm:cxn modelId="{E824E9A9-3D9E-4E1A-B133-BB5E7CF59EEB}" type="presParOf" srcId="{DC1A8C6A-2E15-4515-85DD-819048299DC5}" destId="{1E33E921-EFF0-41A3-AAFC-8631DDBCE2BE}" srcOrd="1" destOrd="0" presId="urn:microsoft.com/office/officeart/2008/layout/AlternatingPictureBlocks"/>
    <dgm:cxn modelId="{BB005EC4-BB8D-4899-BAEE-430B820DB1B4}" type="presParOf" srcId="{7C474508-6B96-42A7-99A9-FF8DC0B5B9C2}" destId="{8F3A6652-ECA6-44F6-93FE-CA415941214F}" srcOrd="3" destOrd="0" presId="urn:microsoft.com/office/officeart/2008/layout/AlternatingPictureBlocks"/>
    <dgm:cxn modelId="{CFB39DC7-BB39-4CEA-A9B9-070343C07F7F}" type="presParOf" srcId="{7C474508-6B96-42A7-99A9-FF8DC0B5B9C2}" destId="{9B494837-4C6E-447F-B2AB-B39BDA271C39}" srcOrd="4" destOrd="0" presId="urn:microsoft.com/office/officeart/2008/layout/AlternatingPictureBlocks"/>
    <dgm:cxn modelId="{340DE329-9E8B-40F8-AB41-CA02CB21AFAB}" type="presParOf" srcId="{9B494837-4C6E-447F-B2AB-B39BDA271C39}" destId="{2F046AF7-CB6C-45A5-8319-021A98477A0D}" srcOrd="0" destOrd="0" presId="urn:microsoft.com/office/officeart/2008/layout/AlternatingPictureBlocks"/>
    <dgm:cxn modelId="{415C6E01-6A3B-42D0-919A-52E0673392D0}" type="presParOf" srcId="{9B494837-4C6E-447F-B2AB-B39BDA271C39}" destId="{9B668B4D-6C0C-4EB6-A1C7-03E795E3C065}"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A24F04-1B7F-40F9-9422-D2C956809F3C}">
      <dsp:nvSpPr>
        <dsp:cNvPr id="0" name=""/>
        <dsp:cNvSpPr/>
      </dsp:nvSpPr>
      <dsp:spPr>
        <a:xfrm>
          <a:off x="4476741" y="1105"/>
          <a:ext cx="2962539" cy="13399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effectLst/>
              <a:latin typeface="Calibri" panose="020F0502020204030204" pitchFamily="34" charset="0"/>
              <a:ea typeface="Calibri" panose="020F0502020204030204" pitchFamily="34" charset="0"/>
              <a:cs typeface="Arial" panose="020B0604020202020204" pitchFamily="34" charset="0"/>
            </a:rPr>
            <a:t>The most common symptom was </a:t>
          </a:r>
          <a:r>
            <a:rPr lang="en-US" sz="2000" kern="1200" dirty="0" err="1">
              <a:effectLst/>
              <a:latin typeface="Calibri" panose="020F0502020204030204" pitchFamily="34" charset="0"/>
              <a:ea typeface="Calibri" panose="020F0502020204030204" pitchFamily="34" charset="0"/>
              <a:cs typeface="Arial" panose="020B0604020202020204" pitchFamily="34" charset="0"/>
            </a:rPr>
            <a:t>hirsutizm</a:t>
          </a:r>
          <a:r>
            <a:rPr lang="en-US" sz="2000" kern="1200" dirty="0">
              <a:effectLst/>
              <a:latin typeface="Calibri" panose="020F0502020204030204" pitchFamily="34" charset="0"/>
              <a:ea typeface="Calibri" panose="020F0502020204030204" pitchFamily="34" charset="0"/>
              <a:cs typeface="Arial" panose="020B0604020202020204" pitchFamily="34" charset="0"/>
            </a:rPr>
            <a:t>, while the least common symptom was infertility</a:t>
          </a:r>
          <a:endParaRPr lang="tr-TR" sz="2000" kern="1200" dirty="0"/>
        </a:p>
      </dsp:txBody>
      <dsp:txXfrm>
        <a:off x="4476741" y="1105"/>
        <a:ext cx="2962539" cy="1339909"/>
      </dsp:txXfrm>
    </dsp:sp>
    <dsp:sp modelId="{DF479970-B269-4FF9-BEC5-1619D2AFFB0E}">
      <dsp:nvSpPr>
        <dsp:cNvPr id="0" name=""/>
        <dsp:cNvSpPr/>
      </dsp:nvSpPr>
      <dsp:spPr>
        <a:xfrm>
          <a:off x="3017580" y="146157"/>
          <a:ext cx="1326510" cy="104980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E3422F-1553-4EC9-9C73-32CD50740A67}">
      <dsp:nvSpPr>
        <dsp:cNvPr id="0" name=""/>
        <dsp:cNvSpPr/>
      </dsp:nvSpPr>
      <dsp:spPr>
        <a:xfrm>
          <a:off x="2190746" y="1562100"/>
          <a:ext cx="6075368" cy="13811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effectLst/>
              <a:latin typeface="Calibri" panose="020F0502020204030204" pitchFamily="34" charset="0"/>
              <a:ea typeface="Calibri" panose="020F0502020204030204" pitchFamily="34" charset="0"/>
              <a:cs typeface="Arial" panose="020B0604020202020204" pitchFamily="34" charset="0"/>
            </a:rPr>
            <a:t>Out of 147 people participating in the study, 39 were found married, 106 were single, and 2 were divorced. When compared according to marriage status, a significant difference was found in the fertility sub</a:t>
          </a:r>
          <a:r>
            <a:rPr lang="tr-TR" sz="1600" kern="1200" dirty="0">
              <a:effectLst/>
              <a:latin typeface="Calibri" panose="020F0502020204030204" pitchFamily="34" charset="0"/>
              <a:ea typeface="Calibri" panose="020F0502020204030204" pitchFamily="34" charset="0"/>
              <a:cs typeface="Arial" panose="020B0604020202020204" pitchFamily="34" charset="0"/>
            </a:rPr>
            <a:t>-</a:t>
          </a:r>
          <a:r>
            <a:rPr lang="en-US" sz="1600" kern="1200" dirty="0">
              <a:effectLst/>
              <a:latin typeface="Calibri" panose="020F0502020204030204" pitchFamily="34" charset="0"/>
              <a:ea typeface="Calibri" panose="020F0502020204030204" pitchFamily="34" charset="0"/>
              <a:cs typeface="Arial" panose="020B0604020202020204" pitchFamily="34" charset="0"/>
            </a:rPr>
            <a:t>section (p = 0.0074).</a:t>
          </a:r>
          <a:endParaRPr lang="tr-TR" sz="1600" kern="1200" dirty="0"/>
        </a:p>
      </dsp:txBody>
      <dsp:txXfrm>
        <a:off x="2190746" y="1562100"/>
        <a:ext cx="6075368" cy="1381124"/>
      </dsp:txXfrm>
    </dsp:sp>
    <dsp:sp modelId="{1E33E921-EFF0-41A3-AAFC-8631DDBCE2BE}">
      <dsp:nvSpPr>
        <dsp:cNvPr id="0" name=""/>
        <dsp:cNvSpPr/>
      </dsp:nvSpPr>
      <dsp:spPr>
        <a:xfrm>
          <a:off x="8302361" y="1583150"/>
          <a:ext cx="1187783" cy="130292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5000" r="-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046AF7-CB6C-45A5-8319-021A98477A0D}">
      <dsp:nvSpPr>
        <dsp:cNvPr id="0" name=""/>
        <dsp:cNvSpPr/>
      </dsp:nvSpPr>
      <dsp:spPr>
        <a:xfrm>
          <a:off x="2309185" y="3164309"/>
          <a:ext cx="5852614" cy="13399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effectLst/>
              <a:latin typeface="Calibri" panose="020F0502020204030204" pitchFamily="34" charset="0"/>
              <a:ea typeface="Calibri" panose="020F0502020204030204" pitchFamily="34" charset="0"/>
              <a:cs typeface="Arial" panose="020B0604020202020204" pitchFamily="34" charset="0"/>
            </a:rPr>
            <a:t>When we compare people having children and have no children, significant differences were found between the two groups in the sub-sections of psychosocial (p = 0.024), fertility (p = 0.07), and </a:t>
          </a:r>
          <a:r>
            <a:rPr lang="en-US" sz="2000" kern="1200" dirty="0" err="1">
              <a:effectLst/>
              <a:latin typeface="Calibri" panose="020F0502020204030204" pitchFamily="34" charset="0"/>
              <a:ea typeface="Calibri" panose="020F0502020204030204" pitchFamily="34" charset="0"/>
              <a:cs typeface="Arial" panose="020B0604020202020204" pitchFamily="34" charset="0"/>
            </a:rPr>
            <a:t>hursitizm</a:t>
          </a:r>
          <a:r>
            <a:rPr lang="en-US" sz="2000" kern="1200" dirty="0">
              <a:effectLst/>
              <a:latin typeface="Calibri" panose="020F0502020204030204" pitchFamily="34" charset="0"/>
              <a:ea typeface="Calibri" panose="020F0502020204030204" pitchFamily="34" charset="0"/>
              <a:cs typeface="Arial" panose="020B0604020202020204" pitchFamily="34" charset="0"/>
            </a:rPr>
            <a:t> (p = 0.034). </a:t>
          </a:r>
          <a:endParaRPr lang="tr-TR" sz="2000" kern="1200" dirty="0"/>
        </a:p>
      </dsp:txBody>
      <dsp:txXfrm>
        <a:off x="2309185" y="3164309"/>
        <a:ext cx="5852614" cy="1339909"/>
      </dsp:txXfrm>
    </dsp:sp>
    <dsp:sp modelId="{9B668B4D-6C0C-4EB6-A1C7-03E795E3C065}">
      <dsp:nvSpPr>
        <dsp:cNvPr id="0" name=""/>
        <dsp:cNvSpPr/>
      </dsp:nvSpPr>
      <dsp:spPr>
        <a:xfrm>
          <a:off x="809158" y="3126216"/>
          <a:ext cx="1326510" cy="13399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1000" r="-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452BC5-BBF8-4B6E-A251-3FAC69857547}" type="datetimeFigureOut">
              <a:rPr lang="tr-TR" smtClean="0"/>
              <a:t>1.06.2021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33D041-78CE-40F7-9CF6-CE11F4E7ADCD}" type="slidenum">
              <a:rPr lang="tr-TR" smtClean="0"/>
              <a:t>‹#›</a:t>
            </a:fld>
            <a:endParaRPr lang="tr-TR"/>
          </a:p>
        </p:txBody>
      </p:sp>
    </p:spTree>
    <p:extLst>
      <p:ext uri="{BB962C8B-B14F-4D97-AF65-F5344CB8AC3E}">
        <p14:creationId xmlns:p14="http://schemas.microsoft.com/office/powerpoint/2010/main" val="234635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4AAFF97B-3108-4BC0-89AD-6C2AC4F8E19E}"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315417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AFF97B-3108-4BC0-89AD-6C2AC4F8E19E}"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3093805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AFF97B-3108-4BC0-89AD-6C2AC4F8E19E}"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141088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AFF97B-3108-4BC0-89AD-6C2AC4F8E19E}"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3056990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4AAFF97B-3108-4BC0-89AD-6C2AC4F8E19E}" type="datetimeFigureOut">
              <a:rPr lang="tr-TR" smtClean="0"/>
              <a:t>1.06.2021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416002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AAFF97B-3108-4BC0-89AD-6C2AC4F8E19E}" type="datetimeFigureOut">
              <a:rPr lang="tr-TR" smtClean="0"/>
              <a:t>1.06.2021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7572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AAFF97B-3108-4BC0-89AD-6C2AC4F8E19E}" type="datetimeFigureOut">
              <a:rPr lang="tr-TR" smtClean="0"/>
              <a:t>1.06.2021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14136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4AAFF97B-3108-4BC0-89AD-6C2AC4F8E19E}" type="datetimeFigureOut">
              <a:rPr lang="tr-TR" smtClean="0"/>
              <a:t>1.06.2021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94597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FF97B-3108-4BC0-89AD-6C2AC4F8E19E}" type="datetimeFigureOut">
              <a:rPr lang="tr-TR" smtClean="0"/>
              <a:t>1.06.2021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380103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AAFF97B-3108-4BC0-89AD-6C2AC4F8E19E}" type="datetimeFigureOut">
              <a:rPr lang="tr-TR" smtClean="0"/>
              <a:t>1.06.2021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2833772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AAFF97B-3108-4BC0-89AD-6C2AC4F8E19E}" type="datetimeFigureOut">
              <a:rPr lang="tr-TR" smtClean="0"/>
              <a:t>1.06.2021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279620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8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FF97B-3108-4BC0-89AD-6C2AC4F8E19E}" type="datetimeFigureOut">
              <a:rPr lang="tr-TR" smtClean="0"/>
              <a:t>1.06.2021</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3B194-F800-47E6-BD5B-616435BD13D4}" type="slidenum">
              <a:rPr lang="tr-TR" smtClean="0"/>
              <a:t>‹#›</a:t>
            </a:fld>
            <a:endParaRPr lang="tr-TR"/>
          </a:p>
        </p:txBody>
      </p:sp>
    </p:spTree>
    <p:extLst>
      <p:ext uri="{BB962C8B-B14F-4D97-AF65-F5344CB8AC3E}">
        <p14:creationId xmlns:p14="http://schemas.microsoft.com/office/powerpoint/2010/main" val="3922238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healthline.com/health/ovarian-cysts"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EACA7C-F9E6-4A7E-8B0E-872F7B0DA89F}"/>
              </a:ext>
            </a:extLst>
          </p:cNvPr>
          <p:cNvSpPr>
            <a:spLocks noGrp="1"/>
          </p:cNvSpPr>
          <p:nvPr>
            <p:ph type="ctrTitle"/>
          </p:nvPr>
        </p:nvSpPr>
        <p:spPr>
          <a:xfrm>
            <a:off x="1524000" y="1657350"/>
            <a:ext cx="9144000" cy="2609850"/>
          </a:xfrm>
        </p:spPr>
        <p:txBody>
          <a:bodyPr>
            <a:normAutofit fontScale="90000"/>
          </a:bodyPr>
          <a:lstStyle/>
          <a:p>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Measuring the Quality of Life in Turkish Women Diagnosed with Polycystic Ovary Syndrome</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Alt Başlık 2">
            <a:extLst>
              <a:ext uri="{FF2B5EF4-FFF2-40B4-BE49-F238E27FC236}">
                <a16:creationId xmlns:a16="http://schemas.microsoft.com/office/drawing/2014/main" id="{F4ECBF54-C548-49A8-8684-57F696ACAC0E}"/>
              </a:ext>
            </a:extLst>
          </p:cNvPr>
          <p:cNvSpPr>
            <a:spLocks noGrp="1"/>
          </p:cNvSpPr>
          <p:nvPr>
            <p:ph type="subTitle" idx="1"/>
          </p:nvPr>
        </p:nvSpPr>
        <p:spPr>
          <a:xfrm>
            <a:off x="1524000" y="3895725"/>
            <a:ext cx="9144000" cy="2209800"/>
          </a:xfrm>
        </p:spPr>
        <p:txBody>
          <a:bodyPr>
            <a:normAutofit/>
          </a:bodyPr>
          <a:lstStyle/>
          <a:p>
            <a:r>
              <a:rPr lang="en-US" sz="3200" dirty="0">
                <a:effectLst/>
                <a:latin typeface="Times New Roman" panose="02020603050405020304" pitchFamily="18" charset="0"/>
                <a:ea typeface="Calibri" panose="020F0502020204030204" pitchFamily="34" charset="0"/>
              </a:rPr>
              <a:t>Seher Haksever</a:t>
            </a:r>
            <a:endParaRPr lang="tr-TR" sz="3200" dirty="0">
              <a:effectLst/>
              <a:latin typeface="Times New Roman" panose="02020603050405020304" pitchFamily="18" charset="0"/>
              <a:ea typeface="Calibri" panose="020F0502020204030204" pitchFamily="34" charset="0"/>
            </a:endParaRPr>
          </a:p>
          <a:p>
            <a:r>
              <a:rPr lang="tr-TR" sz="3200" dirty="0">
                <a:effectLst/>
                <a:latin typeface="Times New Roman" panose="02020603050405020304" pitchFamily="18" charset="0"/>
                <a:cs typeface="Times New Roman" panose="02020603050405020304" pitchFamily="18" charset="0"/>
              </a:rPr>
              <a:t>Ayşe Filiz Gökmen Karasu</a:t>
            </a:r>
          </a:p>
          <a:p>
            <a:endParaRPr lang="tr-TR" sz="3200" dirty="0"/>
          </a:p>
        </p:txBody>
      </p:sp>
    </p:spTree>
    <p:extLst>
      <p:ext uri="{BB962C8B-B14F-4D97-AF65-F5344CB8AC3E}">
        <p14:creationId xmlns:p14="http://schemas.microsoft.com/office/powerpoint/2010/main" val="839701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lstStyle/>
          <a:p>
            <a:pPr algn="ctr"/>
            <a:endParaRPr lang="tr-TR" dirty="0"/>
          </a:p>
        </p:txBody>
      </p:sp>
      <p:graphicFrame>
        <p:nvGraphicFramePr>
          <p:cNvPr id="7" name="Tablo 9">
            <a:extLst>
              <a:ext uri="{FF2B5EF4-FFF2-40B4-BE49-F238E27FC236}">
                <a16:creationId xmlns:a16="http://schemas.microsoft.com/office/drawing/2014/main" id="{55027C43-AA1E-4A1F-B648-226BBDD71DC5}"/>
              </a:ext>
            </a:extLst>
          </p:cNvPr>
          <p:cNvGraphicFramePr>
            <a:graphicFrameLocks noGrp="1"/>
          </p:cNvGraphicFramePr>
          <p:nvPr>
            <p:extLst>
              <p:ext uri="{D42A27DB-BD31-4B8C-83A1-F6EECF244321}">
                <p14:modId xmlns:p14="http://schemas.microsoft.com/office/powerpoint/2010/main" val="1295832945"/>
              </p:ext>
            </p:extLst>
          </p:nvPr>
        </p:nvGraphicFramePr>
        <p:xfrm>
          <a:off x="1266823" y="2295524"/>
          <a:ext cx="10315578" cy="1705928"/>
        </p:xfrm>
        <a:graphic>
          <a:graphicData uri="http://schemas.openxmlformats.org/drawingml/2006/table">
            <a:tbl>
              <a:tblPr firstRow="1" bandRow="1">
                <a:tableStyleId>{5C22544A-7EE6-4342-B048-85BDC9FD1C3A}</a:tableStyleId>
              </a:tblPr>
              <a:tblGrid>
                <a:gridCol w="1719263">
                  <a:extLst>
                    <a:ext uri="{9D8B030D-6E8A-4147-A177-3AD203B41FA5}">
                      <a16:colId xmlns:a16="http://schemas.microsoft.com/office/drawing/2014/main" val="3375342986"/>
                    </a:ext>
                  </a:extLst>
                </a:gridCol>
                <a:gridCol w="1719263">
                  <a:extLst>
                    <a:ext uri="{9D8B030D-6E8A-4147-A177-3AD203B41FA5}">
                      <a16:colId xmlns:a16="http://schemas.microsoft.com/office/drawing/2014/main" val="1349168823"/>
                    </a:ext>
                  </a:extLst>
                </a:gridCol>
                <a:gridCol w="1743076">
                  <a:extLst>
                    <a:ext uri="{9D8B030D-6E8A-4147-A177-3AD203B41FA5}">
                      <a16:colId xmlns:a16="http://schemas.microsoft.com/office/drawing/2014/main" val="793231464"/>
                    </a:ext>
                  </a:extLst>
                </a:gridCol>
                <a:gridCol w="1695450">
                  <a:extLst>
                    <a:ext uri="{9D8B030D-6E8A-4147-A177-3AD203B41FA5}">
                      <a16:colId xmlns:a16="http://schemas.microsoft.com/office/drawing/2014/main" val="3121349303"/>
                    </a:ext>
                  </a:extLst>
                </a:gridCol>
                <a:gridCol w="1719263">
                  <a:extLst>
                    <a:ext uri="{9D8B030D-6E8A-4147-A177-3AD203B41FA5}">
                      <a16:colId xmlns:a16="http://schemas.microsoft.com/office/drawing/2014/main" val="2240586146"/>
                    </a:ext>
                  </a:extLst>
                </a:gridCol>
                <a:gridCol w="1719263">
                  <a:extLst>
                    <a:ext uri="{9D8B030D-6E8A-4147-A177-3AD203B41FA5}">
                      <a16:colId xmlns:a16="http://schemas.microsoft.com/office/drawing/2014/main" val="3562975144"/>
                    </a:ext>
                  </a:extLst>
                </a:gridCol>
              </a:tblGrid>
              <a:tr h="700088">
                <a:tc>
                  <a:txBody>
                    <a:bodyPr/>
                    <a:lstStyle/>
                    <a:p>
                      <a:r>
                        <a:rPr lang="tr-TR" sz="2000" b="1" kern="1200" dirty="0">
                          <a:solidFill>
                            <a:schemeClr val="lt1"/>
                          </a:solidFill>
                          <a:effectLst/>
                          <a:latin typeface="+mn-lt"/>
                          <a:ea typeface="+mn-ea"/>
                          <a:cs typeface="+mn-cs"/>
                        </a:rPr>
                        <a:t>P</a:t>
                      </a:r>
                      <a:r>
                        <a:rPr lang="en-US" sz="2000" b="1" kern="1200" dirty="0" err="1">
                          <a:solidFill>
                            <a:schemeClr val="lt1"/>
                          </a:solidFill>
                          <a:effectLst/>
                          <a:latin typeface="+mn-lt"/>
                          <a:ea typeface="+mn-ea"/>
                          <a:cs typeface="+mn-cs"/>
                        </a:rPr>
                        <a:t>sychosocial</a:t>
                      </a:r>
                      <a:r>
                        <a:rPr lang="en-US" sz="2000" b="1" kern="1200" dirty="0">
                          <a:solidFill>
                            <a:schemeClr val="lt1"/>
                          </a:solidFill>
                          <a:effectLst/>
                          <a:latin typeface="+mn-lt"/>
                          <a:ea typeface="+mn-ea"/>
                          <a:cs typeface="+mn-cs"/>
                        </a:rPr>
                        <a:t> and </a:t>
                      </a:r>
                      <a:r>
                        <a:rPr lang="tr-TR" sz="2000" b="1" kern="1200" dirty="0">
                          <a:solidFill>
                            <a:schemeClr val="lt1"/>
                          </a:solidFill>
                          <a:effectLst/>
                          <a:latin typeface="+mn-lt"/>
                          <a:ea typeface="+mn-ea"/>
                          <a:cs typeface="+mn-cs"/>
                        </a:rPr>
                        <a:t>E</a:t>
                      </a:r>
                      <a:r>
                        <a:rPr lang="en-US" sz="2000" b="1" kern="1200" dirty="0">
                          <a:solidFill>
                            <a:schemeClr val="lt1"/>
                          </a:solidFill>
                          <a:effectLst/>
                          <a:latin typeface="+mn-lt"/>
                          <a:ea typeface="+mn-ea"/>
                          <a:cs typeface="+mn-cs"/>
                        </a:rPr>
                        <a:t>motional</a:t>
                      </a:r>
                      <a:endParaRPr lang="tr-TR" sz="2000" dirty="0"/>
                    </a:p>
                  </a:txBody>
                  <a:tcPr/>
                </a:tc>
                <a:tc>
                  <a:txBody>
                    <a:bodyPr/>
                    <a:lstStyle/>
                    <a:p>
                      <a:r>
                        <a:rPr lang="en-US" sz="1800" b="1" kern="1200" dirty="0">
                          <a:solidFill>
                            <a:schemeClr val="lt1"/>
                          </a:solidFill>
                          <a:effectLst/>
                          <a:latin typeface="+mn-lt"/>
                          <a:ea typeface="+mn-ea"/>
                          <a:cs typeface="+mn-cs"/>
                        </a:rPr>
                        <a:t> </a:t>
                      </a:r>
                      <a:r>
                        <a:rPr lang="tr-TR" sz="2400" b="1" kern="1200" dirty="0">
                          <a:solidFill>
                            <a:schemeClr val="lt1"/>
                          </a:solidFill>
                          <a:effectLst/>
                          <a:latin typeface="+mn-lt"/>
                          <a:ea typeface="+mn-ea"/>
                          <a:cs typeface="+mn-cs"/>
                        </a:rPr>
                        <a:t>F</a:t>
                      </a:r>
                      <a:r>
                        <a:rPr lang="en-US" sz="2400" b="1" kern="1200" dirty="0" err="1">
                          <a:solidFill>
                            <a:schemeClr val="lt1"/>
                          </a:solidFill>
                          <a:effectLst/>
                          <a:latin typeface="+mn-lt"/>
                          <a:ea typeface="+mn-ea"/>
                          <a:cs typeface="+mn-cs"/>
                        </a:rPr>
                        <a:t>ertility</a:t>
                      </a:r>
                      <a:r>
                        <a:rPr lang="tr-TR" sz="2400" b="1" kern="1200" dirty="0">
                          <a:solidFill>
                            <a:schemeClr val="lt1"/>
                          </a:solidFill>
                          <a:effectLst/>
                          <a:latin typeface="+mn-lt"/>
                          <a:ea typeface="+mn-ea"/>
                          <a:cs typeface="+mn-cs"/>
                        </a:rPr>
                        <a:t> </a:t>
                      </a:r>
                      <a:endParaRPr lang="tr-TR" sz="2400" dirty="0"/>
                    </a:p>
                  </a:txBody>
                  <a:tcPr/>
                </a:tc>
                <a:tc>
                  <a:txBody>
                    <a:bodyPr/>
                    <a:lstStyle/>
                    <a:p>
                      <a:r>
                        <a:rPr lang="tr-TR" sz="2000" b="1" kern="1200" dirty="0">
                          <a:solidFill>
                            <a:schemeClr val="lt1"/>
                          </a:solidFill>
                          <a:effectLst/>
                          <a:latin typeface="+mn-lt"/>
                          <a:ea typeface="+mn-ea"/>
                          <a:cs typeface="+mn-cs"/>
                        </a:rPr>
                        <a:t>S</a:t>
                      </a:r>
                      <a:r>
                        <a:rPr lang="en-US" sz="2000" b="1" kern="1200" dirty="0" err="1">
                          <a:solidFill>
                            <a:schemeClr val="lt1"/>
                          </a:solidFill>
                          <a:effectLst/>
                          <a:latin typeface="+mn-lt"/>
                          <a:ea typeface="+mn-ea"/>
                          <a:cs typeface="+mn-cs"/>
                        </a:rPr>
                        <a:t>exual</a:t>
                      </a:r>
                      <a:r>
                        <a:rPr lang="en-US" sz="2000" b="1" kern="1200" dirty="0">
                          <a:solidFill>
                            <a:schemeClr val="lt1"/>
                          </a:solidFill>
                          <a:effectLst/>
                          <a:latin typeface="+mn-lt"/>
                          <a:ea typeface="+mn-ea"/>
                          <a:cs typeface="+mn-cs"/>
                        </a:rPr>
                        <a:t> </a:t>
                      </a:r>
                      <a:r>
                        <a:rPr lang="tr-TR" sz="2000" b="1" kern="1200" dirty="0">
                          <a:solidFill>
                            <a:schemeClr val="lt1"/>
                          </a:solidFill>
                          <a:effectLst/>
                          <a:latin typeface="+mn-lt"/>
                          <a:ea typeface="+mn-ea"/>
                          <a:cs typeface="+mn-cs"/>
                        </a:rPr>
                        <a:t>F</a:t>
                      </a:r>
                      <a:r>
                        <a:rPr lang="en-US" sz="2000" b="1" kern="1200" dirty="0">
                          <a:solidFill>
                            <a:schemeClr val="lt1"/>
                          </a:solidFill>
                          <a:effectLst/>
                          <a:latin typeface="+mn-lt"/>
                          <a:ea typeface="+mn-ea"/>
                          <a:cs typeface="+mn-cs"/>
                        </a:rPr>
                        <a:t>unction</a:t>
                      </a:r>
                      <a:endParaRPr lang="tr-TR" sz="2000" dirty="0"/>
                    </a:p>
                  </a:txBody>
                  <a:tcPr/>
                </a:tc>
                <a:tc>
                  <a:txBody>
                    <a:bodyPr/>
                    <a:lstStyle/>
                    <a:p>
                      <a:r>
                        <a:rPr lang="tr-TR" sz="2000" b="1" kern="1200" dirty="0">
                          <a:solidFill>
                            <a:schemeClr val="lt1"/>
                          </a:solidFill>
                          <a:effectLst/>
                          <a:latin typeface="+mn-lt"/>
                          <a:ea typeface="+mn-ea"/>
                          <a:cs typeface="+mn-cs"/>
                        </a:rPr>
                        <a:t>O</a:t>
                      </a:r>
                      <a:r>
                        <a:rPr lang="en-US" sz="2000" b="1" kern="1200" dirty="0" err="1">
                          <a:solidFill>
                            <a:schemeClr val="lt1"/>
                          </a:solidFill>
                          <a:effectLst/>
                          <a:latin typeface="+mn-lt"/>
                          <a:ea typeface="+mn-ea"/>
                          <a:cs typeface="+mn-cs"/>
                        </a:rPr>
                        <a:t>besity</a:t>
                      </a:r>
                      <a:r>
                        <a:rPr lang="tr-TR" sz="2000" b="1" kern="1200" dirty="0">
                          <a:solidFill>
                            <a:schemeClr val="lt1"/>
                          </a:solidFill>
                          <a:effectLst/>
                          <a:latin typeface="+mn-lt"/>
                          <a:ea typeface="+mn-ea"/>
                          <a:cs typeface="+mn-cs"/>
                        </a:rPr>
                        <a:t> </a:t>
                      </a:r>
                      <a:r>
                        <a:rPr lang="tr-TR" sz="2000" b="1" kern="1200" dirty="0" err="1">
                          <a:solidFill>
                            <a:schemeClr val="lt1"/>
                          </a:solidFill>
                          <a:effectLst/>
                          <a:latin typeface="+mn-lt"/>
                          <a:ea typeface="+mn-ea"/>
                          <a:cs typeface="+mn-cs"/>
                        </a:rPr>
                        <a:t>and</a:t>
                      </a:r>
                      <a:r>
                        <a:rPr lang="tr-TR" sz="2000" b="1" kern="1200" dirty="0">
                          <a:solidFill>
                            <a:schemeClr val="lt1"/>
                          </a:solidFill>
                          <a:effectLst/>
                          <a:latin typeface="+mn-lt"/>
                          <a:ea typeface="+mn-ea"/>
                          <a:cs typeface="+mn-cs"/>
                        </a:rPr>
                        <a:t> </a:t>
                      </a:r>
                      <a:r>
                        <a:rPr lang="tr-TR" sz="2000" b="1" kern="1200" dirty="0" err="1">
                          <a:solidFill>
                            <a:schemeClr val="lt1"/>
                          </a:solidFill>
                          <a:effectLst/>
                          <a:latin typeface="+mn-lt"/>
                          <a:ea typeface="+mn-ea"/>
                          <a:cs typeface="+mn-cs"/>
                        </a:rPr>
                        <a:t>Menstrual</a:t>
                      </a:r>
                      <a:r>
                        <a:rPr lang="tr-TR" sz="2000" b="1" kern="1200" dirty="0">
                          <a:solidFill>
                            <a:schemeClr val="lt1"/>
                          </a:solidFill>
                          <a:effectLst/>
                          <a:latin typeface="+mn-lt"/>
                          <a:ea typeface="+mn-ea"/>
                          <a:cs typeface="+mn-cs"/>
                        </a:rPr>
                        <a:t> </a:t>
                      </a:r>
                      <a:r>
                        <a:rPr lang="tr-TR" sz="2000" b="1" kern="1200" dirty="0" err="1">
                          <a:solidFill>
                            <a:schemeClr val="lt1"/>
                          </a:solidFill>
                          <a:effectLst/>
                          <a:latin typeface="+mn-lt"/>
                          <a:ea typeface="+mn-ea"/>
                          <a:cs typeface="+mn-cs"/>
                        </a:rPr>
                        <a:t>Disorders</a:t>
                      </a:r>
                      <a:endParaRPr lang="tr-TR" sz="2000" dirty="0"/>
                    </a:p>
                  </a:txBody>
                  <a:tcPr/>
                </a:tc>
                <a:tc>
                  <a:txBody>
                    <a:bodyPr/>
                    <a:lstStyle/>
                    <a:p>
                      <a:r>
                        <a:rPr lang="tr-TR" sz="2400" dirty="0" err="1"/>
                        <a:t>Hirsutizm</a:t>
                      </a:r>
                      <a:endParaRPr lang="tr-TR" sz="2400" dirty="0"/>
                    </a:p>
                  </a:txBody>
                  <a:tcPr/>
                </a:tc>
                <a:tc>
                  <a:txBody>
                    <a:bodyPr/>
                    <a:lstStyle/>
                    <a:p>
                      <a:r>
                        <a:rPr lang="tr-TR" sz="2400" dirty="0" err="1"/>
                        <a:t>Coping</a:t>
                      </a:r>
                      <a:r>
                        <a:rPr lang="tr-TR" sz="2400" dirty="0"/>
                        <a:t> </a:t>
                      </a:r>
                      <a:r>
                        <a:rPr lang="tr-TR" sz="2400" dirty="0" err="1"/>
                        <a:t>Skill</a:t>
                      </a:r>
                      <a:endParaRPr lang="tr-TR" sz="2400" dirty="0"/>
                    </a:p>
                  </a:txBody>
                  <a:tcPr/>
                </a:tc>
                <a:extLst>
                  <a:ext uri="{0D108BD9-81ED-4DB2-BD59-A6C34878D82A}">
                    <a16:rowId xmlns:a16="http://schemas.microsoft.com/office/drawing/2014/main" val="2131250630"/>
                  </a:ext>
                </a:extLst>
              </a:tr>
              <a:tr h="700088">
                <a:tc>
                  <a:txBody>
                    <a:bodyPr/>
                    <a:lstStyle/>
                    <a:p>
                      <a:r>
                        <a:rPr lang="tr-TR" sz="1800" kern="1200" dirty="0">
                          <a:solidFill>
                            <a:schemeClr val="dk1"/>
                          </a:solidFill>
                          <a:effectLst/>
                          <a:latin typeface="+mn-lt"/>
                          <a:ea typeface="+mn-ea"/>
                          <a:cs typeface="+mn-cs"/>
                        </a:rPr>
                        <a:t>40.7755±9.4 </a:t>
                      </a:r>
                      <a:endParaRPr lang="tr-TR" dirty="0"/>
                    </a:p>
                  </a:txBody>
                  <a:tcPr/>
                </a:tc>
                <a:tc>
                  <a:txBody>
                    <a:bodyPr/>
                    <a:lstStyle/>
                    <a:p>
                      <a:r>
                        <a:rPr lang="tr-TR" sz="1800" kern="1200" dirty="0">
                          <a:solidFill>
                            <a:schemeClr val="dk1"/>
                          </a:solidFill>
                          <a:effectLst/>
                          <a:latin typeface="+mn-lt"/>
                          <a:ea typeface="+mn-ea"/>
                          <a:cs typeface="+mn-cs"/>
                        </a:rPr>
                        <a:t>30.8163±4.6 </a:t>
                      </a:r>
                      <a:endParaRPr lang="tr-TR" dirty="0"/>
                    </a:p>
                  </a:txBody>
                  <a:tcPr/>
                </a:tc>
                <a:tc>
                  <a:txBody>
                    <a:bodyPr/>
                    <a:lstStyle/>
                    <a:p>
                      <a:r>
                        <a:rPr lang="tr-TR" sz="1800" kern="1200" dirty="0">
                          <a:solidFill>
                            <a:schemeClr val="dk1"/>
                          </a:solidFill>
                          <a:effectLst/>
                          <a:latin typeface="+mn-lt"/>
                          <a:ea typeface="+mn-ea"/>
                          <a:cs typeface="+mn-cs"/>
                        </a:rPr>
                        <a:t>36.3816±7.4 </a:t>
                      </a:r>
                      <a:endParaRPr lang="tr-TR" dirty="0"/>
                    </a:p>
                  </a:txBody>
                  <a:tcPr/>
                </a:tc>
                <a:tc>
                  <a:txBody>
                    <a:bodyPr/>
                    <a:lstStyle/>
                    <a:p>
                      <a:r>
                        <a:rPr lang="tr-TR" sz="1800" kern="1200" dirty="0">
                          <a:solidFill>
                            <a:schemeClr val="dk1"/>
                          </a:solidFill>
                          <a:effectLst/>
                          <a:latin typeface="+mn-lt"/>
                          <a:ea typeface="+mn-ea"/>
                          <a:cs typeface="+mn-cs"/>
                        </a:rPr>
                        <a:t>29.775±9.102 </a:t>
                      </a:r>
                      <a:endParaRPr lang="tr-TR" dirty="0"/>
                    </a:p>
                  </a:txBody>
                  <a:tcPr/>
                </a:tc>
                <a:tc>
                  <a:txBody>
                    <a:bodyPr/>
                    <a:lstStyle/>
                    <a:p>
                      <a:r>
                        <a:rPr lang="tr-TR" sz="1800" kern="1200" dirty="0">
                          <a:solidFill>
                            <a:schemeClr val="dk1"/>
                          </a:solidFill>
                          <a:effectLst/>
                          <a:latin typeface="+mn-lt"/>
                          <a:ea typeface="+mn-ea"/>
                          <a:cs typeface="+mn-cs"/>
                        </a:rPr>
                        <a:t>19,9524±7.4 </a:t>
                      </a:r>
                      <a:endParaRPr lang="tr-TR" dirty="0"/>
                    </a:p>
                  </a:txBody>
                  <a:tcPr/>
                </a:tc>
                <a:tc>
                  <a:txBody>
                    <a:bodyPr/>
                    <a:lstStyle/>
                    <a:p>
                      <a:r>
                        <a:rPr lang="tr-TR" sz="1800" kern="1200" dirty="0">
                          <a:solidFill>
                            <a:schemeClr val="dk1"/>
                          </a:solidFill>
                          <a:effectLst/>
                          <a:latin typeface="+mn-lt"/>
                          <a:ea typeface="+mn-ea"/>
                          <a:cs typeface="+mn-cs"/>
                        </a:rPr>
                        <a:t>26.7347±5.94 </a:t>
                      </a:r>
                      <a:endParaRPr lang="tr-TR" dirty="0"/>
                    </a:p>
                  </a:txBody>
                  <a:tcPr/>
                </a:tc>
                <a:extLst>
                  <a:ext uri="{0D108BD9-81ED-4DB2-BD59-A6C34878D82A}">
                    <a16:rowId xmlns:a16="http://schemas.microsoft.com/office/drawing/2014/main" val="1140450878"/>
                  </a:ext>
                </a:extLst>
              </a:tr>
            </a:tbl>
          </a:graphicData>
        </a:graphic>
      </p:graphicFrame>
      <p:sp>
        <p:nvSpPr>
          <p:cNvPr id="8" name="Metin kutusu 7">
            <a:extLst>
              <a:ext uri="{FF2B5EF4-FFF2-40B4-BE49-F238E27FC236}">
                <a16:creationId xmlns:a16="http://schemas.microsoft.com/office/drawing/2014/main" id="{0C7BFCD5-557F-4C97-817E-E0AC1EC68761}"/>
              </a:ext>
            </a:extLst>
          </p:cNvPr>
          <p:cNvSpPr txBox="1"/>
          <p:nvPr/>
        </p:nvSpPr>
        <p:spPr>
          <a:xfrm>
            <a:off x="1371601" y="4143375"/>
            <a:ext cx="7962900" cy="369332"/>
          </a:xfrm>
          <a:prstGeom prst="rect">
            <a:avLst/>
          </a:prstGeom>
          <a:noFill/>
        </p:spPr>
        <p:txBody>
          <a:bodyPr wrap="square" rtlCol="0">
            <a:spAutoFit/>
          </a:bodyPr>
          <a:lstStyle/>
          <a:p>
            <a:pPr marL="342900" indent="-342900">
              <a:buFont typeface="Wingdings" panose="05000000000000000000" pitchFamily="2" charset="2"/>
              <a:buChar char="§"/>
            </a:pPr>
            <a:r>
              <a:rPr lang="en-US" sz="1800" dirty="0">
                <a:effectLst/>
                <a:latin typeface="Times New Roman" panose="02020603050405020304" pitchFamily="18" charset="0"/>
                <a:ea typeface="Calibri" panose="020F0502020204030204" pitchFamily="34" charset="0"/>
              </a:rPr>
              <a:t>The higher score represents better function</a:t>
            </a:r>
            <a:endParaRPr lang="tr-TR" dirty="0"/>
          </a:p>
        </p:txBody>
      </p:sp>
    </p:spTree>
    <p:extLst>
      <p:ext uri="{BB962C8B-B14F-4D97-AF65-F5344CB8AC3E}">
        <p14:creationId xmlns:p14="http://schemas.microsoft.com/office/powerpoint/2010/main" val="2822518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Başlık 2">
            <a:extLst>
              <a:ext uri="{FF2B5EF4-FFF2-40B4-BE49-F238E27FC236}">
                <a16:creationId xmlns:a16="http://schemas.microsoft.com/office/drawing/2014/main" id="{D9FB3120-9C82-40AE-BD32-70498DF97AB3}"/>
              </a:ext>
            </a:extLst>
          </p:cNvPr>
          <p:cNvSpPr>
            <a:spLocks noGrp="1"/>
          </p:cNvSpPr>
          <p:nvPr>
            <p:ph type="title"/>
          </p:nvPr>
        </p:nvSpPr>
        <p:spPr/>
        <p:txBody>
          <a:bodyPr>
            <a:normAutofit/>
          </a:bodyPr>
          <a:lstStyle/>
          <a:p>
            <a:r>
              <a:rPr lang="en-US" sz="2400" dirty="0">
                <a:solidFill>
                  <a:schemeClr val="bg1"/>
                </a:solidFill>
                <a:effectLst/>
                <a:latin typeface="Times New Roman" panose="02020603050405020304" pitchFamily="18" charset="0"/>
                <a:ea typeface="Calibri" panose="020F0502020204030204" pitchFamily="34" charset="0"/>
              </a:rPr>
              <a:t>When compared according to the symptoms present in patients</a:t>
            </a:r>
            <a:r>
              <a:rPr lang="tr-TR" sz="2400" dirty="0">
                <a:solidFill>
                  <a:schemeClr val="bg1"/>
                </a:solidFill>
                <a:effectLst/>
                <a:latin typeface="Times New Roman" panose="02020603050405020304" pitchFamily="18" charset="0"/>
                <a:ea typeface="Calibri" panose="020F0502020204030204" pitchFamily="34" charset="0"/>
              </a:rPr>
              <a:t> ;</a:t>
            </a:r>
            <a:endParaRPr lang="tr-TR" sz="2400" dirty="0">
              <a:solidFill>
                <a:schemeClr val="bg1"/>
              </a:solidFill>
            </a:endParaRPr>
          </a:p>
        </p:txBody>
      </p:sp>
      <p:sp>
        <p:nvSpPr>
          <p:cNvPr id="5" name="Metin Yer Tutucusu 4">
            <a:extLst>
              <a:ext uri="{FF2B5EF4-FFF2-40B4-BE49-F238E27FC236}">
                <a16:creationId xmlns:a16="http://schemas.microsoft.com/office/drawing/2014/main" id="{AC9A19B7-1807-4A9F-BE33-58168F83126B}"/>
              </a:ext>
            </a:extLst>
          </p:cNvPr>
          <p:cNvSpPr>
            <a:spLocks noGrp="1"/>
          </p:cNvSpPr>
          <p:nvPr>
            <p:ph type="body" idx="1"/>
          </p:nvPr>
        </p:nvSpPr>
        <p:spPr>
          <a:xfrm>
            <a:off x="839788" y="1681163"/>
            <a:ext cx="5157787" cy="385762"/>
          </a:xfrm>
        </p:spPr>
        <p:txBody>
          <a:bodyPr>
            <a:normAutofit fontScale="92500" lnSpcReduction="10000"/>
          </a:bodyPr>
          <a:lstStyle/>
          <a:p>
            <a:r>
              <a:rPr lang="tr-TR" dirty="0" err="1"/>
              <a:t>Hirsutizm</a:t>
            </a:r>
            <a:endParaRPr lang="tr-TR" dirty="0"/>
          </a:p>
        </p:txBody>
      </p:sp>
      <p:graphicFrame>
        <p:nvGraphicFramePr>
          <p:cNvPr id="2" name="Tablo 3">
            <a:extLst>
              <a:ext uri="{FF2B5EF4-FFF2-40B4-BE49-F238E27FC236}">
                <a16:creationId xmlns:a16="http://schemas.microsoft.com/office/drawing/2014/main" id="{50F8BE9D-B912-40D8-B161-F64325A70107}"/>
              </a:ext>
            </a:extLst>
          </p:cNvPr>
          <p:cNvGraphicFramePr>
            <a:graphicFrameLocks noGrp="1"/>
          </p:cNvGraphicFramePr>
          <p:nvPr>
            <p:ph sz="half" idx="2"/>
            <p:extLst>
              <p:ext uri="{D42A27DB-BD31-4B8C-83A1-F6EECF244321}">
                <p14:modId xmlns:p14="http://schemas.microsoft.com/office/powerpoint/2010/main" val="806989145"/>
              </p:ext>
            </p:extLst>
          </p:nvPr>
        </p:nvGraphicFramePr>
        <p:xfrm>
          <a:off x="476250" y="2069054"/>
          <a:ext cx="4448174" cy="3696243"/>
        </p:xfrm>
        <a:graphic>
          <a:graphicData uri="http://schemas.openxmlformats.org/drawingml/2006/table">
            <a:tbl>
              <a:tblPr firstRow="1" bandRow="1">
                <a:tableStyleId>{5C22544A-7EE6-4342-B048-85BDC9FD1C3A}</a:tableStyleId>
              </a:tblPr>
              <a:tblGrid>
                <a:gridCol w="1076324">
                  <a:extLst>
                    <a:ext uri="{9D8B030D-6E8A-4147-A177-3AD203B41FA5}">
                      <a16:colId xmlns:a16="http://schemas.microsoft.com/office/drawing/2014/main" val="3469751093"/>
                    </a:ext>
                  </a:extLst>
                </a:gridCol>
                <a:gridCol w="1123950">
                  <a:extLst>
                    <a:ext uri="{9D8B030D-6E8A-4147-A177-3AD203B41FA5}">
                      <a16:colId xmlns:a16="http://schemas.microsoft.com/office/drawing/2014/main" val="3737776679"/>
                    </a:ext>
                  </a:extLst>
                </a:gridCol>
                <a:gridCol w="1123950">
                  <a:extLst>
                    <a:ext uri="{9D8B030D-6E8A-4147-A177-3AD203B41FA5}">
                      <a16:colId xmlns:a16="http://schemas.microsoft.com/office/drawing/2014/main" val="257355256"/>
                    </a:ext>
                  </a:extLst>
                </a:gridCol>
                <a:gridCol w="1123950">
                  <a:extLst>
                    <a:ext uri="{9D8B030D-6E8A-4147-A177-3AD203B41FA5}">
                      <a16:colId xmlns:a16="http://schemas.microsoft.com/office/drawing/2014/main" val="2660019590"/>
                    </a:ext>
                  </a:extLst>
                </a:gridCol>
              </a:tblGrid>
              <a:tr h="323569">
                <a:tc>
                  <a:txBody>
                    <a:bodyPr/>
                    <a:lstStyle/>
                    <a:p>
                      <a:endParaRPr lang="tr-TR" dirty="0"/>
                    </a:p>
                  </a:txBody>
                  <a:tcPr/>
                </a:tc>
                <a:tc>
                  <a:txBody>
                    <a:bodyPr/>
                    <a:lstStyle/>
                    <a:p>
                      <a:r>
                        <a:rPr lang="tr-TR" dirty="0" err="1"/>
                        <a:t>present</a:t>
                      </a:r>
                      <a:endParaRPr lang="tr-TR" dirty="0"/>
                    </a:p>
                  </a:txBody>
                  <a:tcPr/>
                </a:tc>
                <a:tc>
                  <a:txBody>
                    <a:bodyPr/>
                    <a:lstStyle/>
                    <a:p>
                      <a:r>
                        <a:rPr lang="tr-TR" dirty="0" err="1"/>
                        <a:t>absent</a:t>
                      </a:r>
                      <a:endParaRPr lang="tr-TR" dirty="0"/>
                    </a:p>
                  </a:txBody>
                  <a:tcPr/>
                </a:tc>
                <a:tc>
                  <a:txBody>
                    <a:bodyPr/>
                    <a:lstStyle/>
                    <a:p>
                      <a:r>
                        <a:rPr lang="tr-TR" dirty="0"/>
                        <a:t>P </a:t>
                      </a:r>
                      <a:r>
                        <a:rPr lang="tr-TR" dirty="0" err="1"/>
                        <a:t>value</a:t>
                      </a:r>
                      <a:endParaRPr lang="tr-TR" dirty="0"/>
                    </a:p>
                  </a:txBody>
                  <a:tcPr/>
                </a:tc>
                <a:extLst>
                  <a:ext uri="{0D108BD9-81ED-4DB2-BD59-A6C34878D82A}">
                    <a16:rowId xmlns:a16="http://schemas.microsoft.com/office/drawing/2014/main" val="2104027240"/>
                  </a:ext>
                </a:extLst>
              </a:tr>
              <a:tr h="702422">
                <a:tc>
                  <a:txBody>
                    <a:bodyPr/>
                    <a:lstStyle/>
                    <a:p>
                      <a:r>
                        <a:rPr lang="tr-TR" sz="1200" dirty="0" err="1"/>
                        <a:t>Psychosocial</a:t>
                      </a:r>
                      <a:r>
                        <a:rPr lang="tr-TR" sz="1200" dirty="0"/>
                        <a:t> </a:t>
                      </a:r>
                      <a:r>
                        <a:rPr lang="tr-TR" sz="1200" dirty="0" err="1"/>
                        <a:t>and</a:t>
                      </a:r>
                      <a:r>
                        <a:rPr lang="tr-TR" sz="1200" dirty="0"/>
                        <a:t> </a:t>
                      </a:r>
                      <a:r>
                        <a:rPr lang="tr-TR" sz="1200" dirty="0" err="1"/>
                        <a:t>emotional</a:t>
                      </a:r>
                      <a:endParaRPr lang="tr-TR" sz="1200" dirty="0"/>
                    </a:p>
                  </a:txBody>
                  <a:tcPr/>
                </a:tc>
                <a:tc>
                  <a:txBody>
                    <a:bodyPr/>
                    <a:lstStyle/>
                    <a:p>
                      <a:r>
                        <a:rPr lang="tr-TR" sz="1400" dirty="0"/>
                        <a:t>39,0011±8.4*</a:t>
                      </a:r>
                    </a:p>
                  </a:txBody>
                  <a:tcPr/>
                </a:tc>
                <a:tc>
                  <a:txBody>
                    <a:bodyPr/>
                    <a:lstStyle/>
                    <a:p>
                      <a:r>
                        <a:rPr lang="tr-TR" sz="1400" dirty="0"/>
                        <a:t>43,5614±10,26439*</a:t>
                      </a:r>
                    </a:p>
                  </a:txBody>
                  <a:tcPr/>
                </a:tc>
                <a:tc>
                  <a:txBody>
                    <a:bodyPr/>
                    <a:lstStyle/>
                    <a:p>
                      <a:r>
                        <a:rPr lang="tr-TR" dirty="0"/>
                        <a:t>0,004</a:t>
                      </a:r>
                    </a:p>
                  </a:txBody>
                  <a:tcPr/>
                </a:tc>
                <a:extLst>
                  <a:ext uri="{0D108BD9-81ED-4DB2-BD59-A6C34878D82A}">
                    <a16:rowId xmlns:a16="http://schemas.microsoft.com/office/drawing/2014/main" val="3044993256"/>
                  </a:ext>
                </a:extLst>
              </a:tr>
              <a:tr h="323569">
                <a:tc>
                  <a:txBody>
                    <a:bodyPr/>
                    <a:lstStyle/>
                    <a:p>
                      <a:r>
                        <a:rPr lang="tr-TR" sz="1200" dirty="0" err="1"/>
                        <a:t>Fertility</a:t>
                      </a:r>
                      <a:endParaRPr lang="tr-TR" sz="1200" dirty="0"/>
                    </a:p>
                  </a:txBody>
                  <a:tcPr/>
                </a:tc>
                <a:tc>
                  <a:txBody>
                    <a:bodyPr/>
                    <a:lstStyle/>
                    <a:p>
                      <a:r>
                        <a:rPr lang="tr-TR" sz="1400" dirty="0"/>
                        <a:t>33(15-35)**</a:t>
                      </a:r>
                    </a:p>
                  </a:txBody>
                  <a:tcPr/>
                </a:tc>
                <a:tc>
                  <a:txBody>
                    <a:bodyPr/>
                    <a:lstStyle/>
                    <a:p>
                      <a:r>
                        <a:rPr lang="tr-TR" sz="1400" dirty="0"/>
                        <a:t>31(15-35) **</a:t>
                      </a:r>
                    </a:p>
                  </a:txBody>
                  <a:tcPr/>
                </a:tc>
                <a:tc>
                  <a:txBody>
                    <a:bodyPr/>
                    <a:lstStyle/>
                    <a:p>
                      <a:r>
                        <a:rPr lang="tr-TR" dirty="0"/>
                        <a:t>0,010</a:t>
                      </a:r>
                    </a:p>
                  </a:txBody>
                  <a:tcPr/>
                </a:tc>
                <a:extLst>
                  <a:ext uri="{0D108BD9-81ED-4DB2-BD59-A6C34878D82A}">
                    <a16:rowId xmlns:a16="http://schemas.microsoft.com/office/drawing/2014/main" val="954985136"/>
                  </a:ext>
                </a:extLst>
              </a:tr>
              <a:tr h="491696">
                <a:tc>
                  <a:txBody>
                    <a:bodyPr/>
                    <a:lstStyle/>
                    <a:p>
                      <a:r>
                        <a:rPr lang="tr-TR" sz="1200" dirty="0" err="1"/>
                        <a:t>Sexual</a:t>
                      </a:r>
                      <a:r>
                        <a:rPr lang="tr-TR" sz="1200" dirty="0"/>
                        <a:t> </a:t>
                      </a:r>
                      <a:r>
                        <a:rPr lang="tr-TR" sz="1200" dirty="0" err="1"/>
                        <a:t>Function</a:t>
                      </a:r>
                      <a:endParaRPr lang="tr-TR" sz="1200" dirty="0"/>
                    </a:p>
                  </a:txBody>
                  <a:tcPr/>
                </a:tc>
                <a:tc>
                  <a:txBody>
                    <a:bodyPr/>
                    <a:lstStyle/>
                    <a:p>
                      <a:r>
                        <a:rPr lang="tr-TR" sz="1400" dirty="0"/>
                        <a:t>36(45-21)**</a:t>
                      </a:r>
                    </a:p>
                  </a:txBody>
                  <a:tcPr/>
                </a:tc>
                <a:tc>
                  <a:txBody>
                    <a:bodyPr/>
                    <a:lstStyle/>
                    <a:p>
                      <a:r>
                        <a:rPr lang="tr-TR" sz="1400" dirty="0"/>
                        <a:t>36(17-45) **</a:t>
                      </a:r>
                    </a:p>
                  </a:txBody>
                  <a:tcPr/>
                </a:tc>
                <a:tc>
                  <a:txBody>
                    <a:bodyPr/>
                    <a:lstStyle/>
                    <a:p>
                      <a:r>
                        <a:rPr lang="tr-TR" dirty="0"/>
                        <a:t>0,657</a:t>
                      </a:r>
                    </a:p>
                  </a:txBody>
                  <a:tcPr/>
                </a:tc>
                <a:extLst>
                  <a:ext uri="{0D108BD9-81ED-4DB2-BD59-A6C34878D82A}">
                    <a16:rowId xmlns:a16="http://schemas.microsoft.com/office/drawing/2014/main" val="1042889939"/>
                  </a:ext>
                </a:extLst>
              </a:tr>
              <a:tr h="913149">
                <a:tc>
                  <a:txBody>
                    <a:bodyPr/>
                    <a:lstStyle/>
                    <a:p>
                      <a:r>
                        <a:rPr lang="tr-TR" sz="1200" dirty="0" err="1"/>
                        <a:t>Obesity</a:t>
                      </a:r>
                      <a:r>
                        <a:rPr lang="tr-TR" sz="1200" dirty="0"/>
                        <a:t> </a:t>
                      </a:r>
                      <a:r>
                        <a:rPr lang="tr-TR" sz="1200" dirty="0" err="1"/>
                        <a:t>and</a:t>
                      </a:r>
                      <a:r>
                        <a:rPr lang="tr-TR" sz="1200" dirty="0"/>
                        <a:t> </a:t>
                      </a:r>
                      <a:r>
                        <a:rPr lang="tr-TR" sz="1200" dirty="0" err="1"/>
                        <a:t>menstrual</a:t>
                      </a:r>
                      <a:r>
                        <a:rPr lang="tr-TR" sz="1200" dirty="0"/>
                        <a:t> </a:t>
                      </a:r>
                      <a:r>
                        <a:rPr lang="tr-TR" sz="1200" dirty="0" err="1"/>
                        <a:t>disorders</a:t>
                      </a:r>
                      <a:endParaRPr lang="tr-TR" sz="1200" dirty="0"/>
                    </a:p>
                  </a:txBody>
                  <a:tcPr/>
                </a:tc>
                <a:tc>
                  <a:txBody>
                    <a:bodyPr/>
                    <a:lstStyle/>
                    <a:p>
                      <a:r>
                        <a:rPr lang="tr-TR" sz="1400" dirty="0"/>
                        <a:t>29(9-45) **</a:t>
                      </a:r>
                    </a:p>
                  </a:txBody>
                  <a:tcPr/>
                </a:tc>
                <a:tc>
                  <a:txBody>
                    <a:bodyPr/>
                    <a:lstStyle/>
                    <a:p>
                      <a:r>
                        <a:rPr lang="tr-TR" sz="1400" dirty="0"/>
                        <a:t>31(12-46) **</a:t>
                      </a:r>
                    </a:p>
                  </a:txBody>
                  <a:tcPr/>
                </a:tc>
                <a:tc>
                  <a:txBody>
                    <a:bodyPr/>
                    <a:lstStyle/>
                    <a:p>
                      <a:r>
                        <a:rPr lang="tr-TR" dirty="0"/>
                        <a:t>0,737</a:t>
                      </a:r>
                    </a:p>
                  </a:txBody>
                  <a:tcPr/>
                </a:tc>
                <a:extLst>
                  <a:ext uri="{0D108BD9-81ED-4DB2-BD59-A6C34878D82A}">
                    <a16:rowId xmlns:a16="http://schemas.microsoft.com/office/drawing/2014/main" val="320529074"/>
                  </a:ext>
                </a:extLst>
              </a:tr>
              <a:tr h="491696">
                <a:tc>
                  <a:txBody>
                    <a:bodyPr/>
                    <a:lstStyle/>
                    <a:p>
                      <a:r>
                        <a:rPr lang="tr-TR" sz="1200" dirty="0" err="1"/>
                        <a:t>Hirsutizm</a:t>
                      </a:r>
                      <a:endParaRPr lang="tr-TR" sz="1200" dirty="0"/>
                    </a:p>
                    <a:p>
                      <a:endParaRPr lang="tr-TR" sz="1200" dirty="0"/>
                    </a:p>
                  </a:txBody>
                  <a:tcPr/>
                </a:tc>
                <a:tc>
                  <a:txBody>
                    <a:bodyPr/>
                    <a:lstStyle/>
                    <a:p>
                      <a:r>
                        <a:rPr lang="tr-TR" sz="1400" dirty="0"/>
                        <a:t>17(6-30)**</a:t>
                      </a:r>
                    </a:p>
                  </a:txBody>
                  <a:tcPr/>
                </a:tc>
                <a:tc>
                  <a:txBody>
                    <a:bodyPr/>
                    <a:lstStyle/>
                    <a:p>
                      <a:r>
                        <a:rPr lang="tr-TR" sz="1400" dirty="0"/>
                        <a:t>27(8-35) **</a:t>
                      </a:r>
                    </a:p>
                  </a:txBody>
                  <a:tcPr/>
                </a:tc>
                <a:tc>
                  <a:txBody>
                    <a:bodyPr/>
                    <a:lstStyle/>
                    <a:p>
                      <a:r>
                        <a:rPr lang="tr-TR" dirty="0"/>
                        <a:t>&lt;0.001</a:t>
                      </a:r>
                    </a:p>
                  </a:txBody>
                  <a:tcPr/>
                </a:tc>
                <a:extLst>
                  <a:ext uri="{0D108BD9-81ED-4DB2-BD59-A6C34878D82A}">
                    <a16:rowId xmlns:a16="http://schemas.microsoft.com/office/drawing/2014/main" val="461910749"/>
                  </a:ext>
                </a:extLst>
              </a:tr>
              <a:tr h="323569">
                <a:tc>
                  <a:txBody>
                    <a:bodyPr/>
                    <a:lstStyle/>
                    <a:p>
                      <a:r>
                        <a:rPr lang="tr-TR" sz="1200" dirty="0" err="1"/>
                        <a:t>Coping</a:t>
                      </a:r>
                      <a:endParaRPr lang="tr-TR" sz="1200" dirty="0"/>
                    </a:p>
                  </a:txBody>
                  <a:tcPr/>
                </a:tc>
                <a:tc>
                  <a:txBody>
                    <a:bodyPr/>
                    <a:lstStyle/>
                    <a:p>
                      <a:r>
                        <a:rPr lang="tr-TR" sz="1400" dirty="0"/>
                        <a:t>27(8-35) **</a:t>
                      </a:r>
                    </a:p>
                  </a:txBody>
                  <a:tcPr/>
                </a:tc>
                <a:tc>
                  <a:txBody>
                    <a:bodyPr/>
                    <a:lstStyle/>
                    <a:p>
                      <a:r>
                        <a:rPr lang="tr-TR" sz="1400" dirty="0"/>
                        <a:t>30(8-35) **</a:t>
                      </a:r>
                    </a:p>
                  </a:txBody>
                  <a:tcPr/>
                </a:tc>
                <a:tc>
                  <a:txBody>
                    <a:bodyPr/>
                    <a:lstStyle/>
                    <a:p>
                      <a:r>
                        <a:rPr lang="tr-TR" dirty="0"/>
                        <a:t>0,017</a:t>
                      </a:r>
                    </a:p>
                  </a:txBody>
                  <a:tcPr/>
                </a:tc>
                <a:extLst>
                  <a:ext uri="{0D108BD9-81ED-4DB2-BD59-A6C34878D82A}">
                    <a16:rowId xmlns:a16="http://schemas.microsoft.com/office/drawing/2014/main" val="1202953308"/>
                  </a:ext>
                </a:extLst>
              </a:tr>
            </a:tbl>
          </a:graphicData>
        </a:graphic>
      </p:graphicFrame>
      <p:sp>
        <p:nvSpPr>
          <p:cNvPr id="7" name="Metin Yer Tutucusu 6">
            <a:extLst>
              <a:ext uri="{FF2B5EF4-FFF2-40B4-BE49-F238E27FC236}">
                <a16:creationId xmlns:a16="http://schemas.microsoft.com/office/drawing/2014/main" id="{445B12DA-D20C-4FB1-9C29-99622A663BC9}"/>
              </a:ext>
            </a:extLst>
          </p:cNvPr>
          <p:cNvSpPr>
            <a:spLocks noGrp="1"/>
          </p:cNvSpPr>
          <p:nvPr>
            <p:ph type="body" sz="quarter" idx="3"/>
          </p:nvPr>
        </p:nvSpPr>
        <p:spPr>
          <a:xfrm>
            <a:off x="6172200" y="1681163"/>
            <a:ext cx="5183188" cy="423862"/>
          </a:xfrm>
        </p:spPr>
        <p:txBody>
          <a:bodyPr>
            <a:normAutofit fontScale="92500" lnSpcReduction="10000"/>
          </a:bodyPr>
          <a:lstStyle/>
          <a:p>
            <a:r>
              <a:rPr lang="tr-TR" dirty="0" err="1"/>
              <a:t>Infertility</a:t>
            </a:r>
            <a:endParaRPr lang="tr-TR" dirty="0"/>
          </a:p>
        </p:txBody>
      </p:sp>
      <p:sp>
        <p:nvSpPr>
          <p:cNvPr id="20" name="Metin kutusu 19">
            <a:extLst>
              <a:ext uri="{FF2B5EF4-FFF2-40B4-BE49-F238E27FC236}">
                <a16:creationId xmlns:a16="http://schemas.microsoft.com/office/drawing/2014/main" id="{BCC83C61-7FD6-44FE-AF87-78BEAC4ED931}"/>
              </a:ext>
            </a:extLst>
          </p:cNvPr>
          <p:cNvSpPr txBox="1"/>
          <p:nvPr/>
        </p:nvSpPr>
        <p:spPr>
          <a:xfrm>
            <a:off x="476250" y="5934670"/>
            <a:ext cx="3078163" cy="923330"/>
          </a:xfrm>
          <a:prstGeom prst="rect">
            <a:avLst/>
          </a:prstGeom>
          <a:noFill/>
        </p:spPr>
        <p:txBody>
          <a:bodyPr wrap="square" rtlCol="0">
            <a:spAutoFit/>
          </a:bodyPr>
          <a:lstStyle/>
          <a:p>
            <a:r>
              <a:rPr lang="tr-TR" sz="1800" dirty="0"/>
              <a:t>*T-test</a:t>
            </a:r>
          </a:p>
          <a:p>
            <a:r>
              <a:rPr lang="tr-TR" sz="1800" dirty="0"/>
              <a:t>* *</a:t>
            </a:r>
            <a:r>
              <a:rPr lang="tr-TR" b="0" i="0" dirty="0">
                <a:solidFill>
                  <a:srgbClr val="000000"/>
                </a:solidFill>
                <a:effectLst/>
                <a:latin typeface="Linux Libertine"/>
              </a:rPr>
              <a:t> Mann-</a:t>
            </a:r>
            <a:r>
              <a:rPr lang="tr-TR" b="0" i="0" dirty="0" err="1">
                <a:solidFill>
                  <a:srgbClr val="000000"/>
                </a:solidFill>
                <a:effectLst/>
                <a:latin typeface="Linux Libertine"/>
              </a:rPr>
              <a:t>Whitney</a:t>
            </a:r>
            <a:r>
              <a:rPr lang="tr-TR" b="0" i="0" dirty="0">
                <a:solidFill>
                  <a:srgbClr val="000000"/>
                </a:solidFill>
                <a:effectLst/>
                <a:latin typeface="Linux Libertine"/>
              </a:rPr>
              <a:t> U</a:t>
            </a:r>
          </a:p>
          <a:p>
            <a:endParaRPr lang="tr-TR" dirty="0"/>
          </a:p>
        </p:txBody>
      </p:sp>
      <p:graphicFrame>
        <p:nvGraphicFramePr>
          <p:cNvPr id="24" name="Tablo 24">
            <a:extLst>
              <a:ext uri="{FF2B5EF4-FFF2-40B4-BE49-F238E27FC236}">
                <a16:creationId xmlns:a16="http://schemas.microsoft.com/office/drawing/2014/main" id="{7CD72279-0EEC-4D92-A44A-F218A4432CCC}"/>
              </a:ext>
            </a:extLst>
          </p:cNvPr>
          <p:cNvGraphicFramePr>
            <a:graphicFrameLocks noGrp="1"/>
          </p:cNvGraphicFramePr>
          <p:nvPr>
            <p:ph sz="quarter" idx="4"/>
            <p:extLst>
              <p:ext uri="{D42A27DB-BD31-4B8C-83A1-F6EECF244321}">
                <p14:modId xmlns:p14="http://schemas.microsoft.com/office/powerpoint/2010/main" val="3984637861"/>
              </p:ext>
            </p:extLst>
          </p:nvPr>
        </p:nvGraphicFramePr>
        <p:xfrm>
          <a:off x="6096000" y="2066926"/>
          <a:ext cx="4695824" cy="3767804"/>
        </p:xfrm>
        <a:graphic>
          <a:graphicData uri="http://schemas.openxmlformats.org/drawingml/2006/table">
            <a:tbl>
              <a:tblPr firstRow="1" bandRow="1">
                <a:tableStyleId>{5C22544A-7EE6-4342-B048-85BDC9FD1C3A}</a:tableStyleId>
              </a:tblPr>
              <a:tblGrid>
                <a:gridCol w="1173956">
                  <a:extLst>
                    <a:ext uri="{9D8B030D-6E8A-4147-A177-3AD203B41FA5}">
                      <a16:colId xmlns:a16="http://schemas.microsoft.com/office/drawing/2014/main" val="3116496618"/>
                    </a:ext>
                  </a:extLst>
                </a:gridCol>
                <a:gridCol w="1173956">
                  <a:extLst>
                    <a:ext uri="{9D8B030D-6E8A-4147-A177-3AD203B41FA5}">
                      <a16:colId xmlns:a16="http://schemas.microsoft.com/office/drawing/2014/main" val="1073500966"/>
                    </a:ext>
                  </a:extLst>
                </a:gridCol>
                <a:gridCol w="1185863">
                  <a:extLst>
                    <a:ext uri="{9D8B030D-6E8A-4147-A177-3AD203B41FA5}">
                      <a16:colId xmlns:a16="http://schemas.microsoft.com/office/drawing/2014/main" val="2498619890"/>
                    </a:ext>
                  </a:extLst>
                </a:gridCol>
                <a:gridCol w="1162049">
                  <a:extLst>
                    <a:ext uri="{9D8B030D-6E8A-4147-A177-3AD203B41FA5}">
                      <a16:colId xmlns:a16="http://schemas.microsoft.com/office/drawing/2014/main" val="1894024470"/>
                    </a:ext>
                  </a:extLst>
                </a:gridCol>
              </a:tblGrid>
              <a:tr h="354344">
                <a:tc>
                  <a:txBody>
                    <a:bodyPr/>
                    <a:lstStyle/>
                    <a:p>
                      <a:endParaRPr lang="tr-TR"/>
                    </a:p>
                  </a:txBody>
                  <a:tcPr/>
                </a:tc>
                <a:tc>
                  <a:txBody>
                    <a:bodyPr/>
                    <a:lstStyle/>
                    <a:p>
                      <a:r>
                        <a:rPr lang="tr-TR" dirty="0" err="1"/>
                        <a:t>present</a:t>
                      </a:r>
                      <a:endParaRPr lang="tr-TR" dirty="0"/>
                    </a:p>
                  </a:txBody>
                  <a:tcPr/>
                </a:tc>
                <a:tc>
                  <a:txBody>
                    <a:bodyPr/>
                    <a:lstStyle/>
                    <a:p>
                      <a:r>
                        <a:rPr lang="tr-TR" dirty="0" err="1"/>
                        <a:t>absent</a:t>
                      </a:r>
                      <a:endParaRPr lang="tr-TR" dirty="0"/>
                    </a:p>
                  </a:txBody>
                  <a:tcPr/>
                </a:tc>
                <a:tc>
                  <a:txBody>
                    <a:bodyPr/>
                    <a:lstStyle/>
                    <a:p>
                      <a:r>
                        <a:rPr lang="tr-TR" dirty="0"/>
                        <a:t>P </a:t>
                      </a:r>
                      <a:r>
                        <a:rPr lang="tr-TR" dirty="0" err="1"/>
                        <a:t>value</a:t>
                      </a:r>
                      <a:endParaRPr lang="tr-TR" dirty="0"/>
                    </a:p>
                  </a:txBody>
                  <a:tcPr/>
                </a:tc>
                <a:extLst>
                  <a:ext uri="{0D108BD9-81ED-4DB2-BD59-A6C34878D82A}">
                    <a16:rowId xmlns:a16="http://schemas.microsoft.com/office/drawing/2014/main" val="1478561230"/>
                  </a:ext>
                </a:extLst>
              </a:tr>
              <a:tr h="7265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err="1"/>
                        <a:t>Psychosocial</a:t>
                      </a:r>
                      <a:r>
                        <a:rPr lang="tr-TR" sz="1400" dirty="0"/>
                        <a:t> </a:t>
                      </a:r>
                      <a:r>
                        <a:rPr lang="tr-TR" sz="1400" dirty="0" err="1"/>
                        <a:t>and</a:t>
                      </a:r>
                      <a:r>
                        <a:rPr lang="tr-TR" sz="1400" dirty="0"/>
                        <a:t> </a:t>
                      </a:r>
                      <a:r>
                        <a:rPr lang="tr-TR" sz="1400" dirty="0" err="1"/>
                        <a:t>emotional</a:t>
                      </a:r>
                      <a:endParaRPr lang="tr-TR" sz="1400" dirty="0"/>
                    </a:p>
                  </a:txBody>
                  <a:tcPr/>
                </a:tc>
                <a:tc>
                  <a:txBody>
                    <a:bodyPr/>
                    <a:lstStyle/>
                    <a:p>
                      <a:r>
                        <a:rPr lang="tr-TR" sz="1400" dirty="0"/>
                        <a:t>40,6667±8,697*</a:t>
                      </a:r>
                    </a:p>
                  </a:txBody>
                  <a:tcPr/>
                </a:tc>
                <a:tc>
                  <a:txBody>
                    <a:bodyPr/>
                    <a:lstStyle/>
                    <a:p>
                      <a:r>
                        <a:rPr lang="tr-TR" sz="1400" dirty="0"/>
                        <a:t>40,78001±9,47786*</a:t>
                      </a:r>
                    </a:p>
                  </a:txBody>
                  <a:tcPr/>
                </a:tc>
                <a:tc>
                  <a:txBody>
                    <a:bodyPr/>
                    <a:lstStyle/>
                    <a:p>
                      <a:r>
                        <a:rPr lang="tr-TR" dirty="0"/>
                        <a:t>0,977</a:t>
                      </a:r>
                    </a:p>
                  </a:txBody>
                  <a:tcPr/>
                </a:tc>
                <a:extLst>
                  <a:ext uri="{0D108BD9-81ED-4DB2-BD59-A6C34878D82A}">
                    <a16:rowId xmlns:a16="http://schemas.microsoft.com/office/drawing/2014/main" val="1481720113"/>
                  </a:ext>
                </a:extLst>
              </a:tr>
              <a:tr h="3742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err="1"/>
                        <a:t>Fertility</a:t>
                      </a:r>
                      <a:endParaRPr lang="tr-TR" sz="1400" dirty="0"/>
                    </a:p>
                  </a:txBody>
                  <a:tcPr/>
                </a:tc>
                <a:tc>
                  <a:txBody>
                    <a:bodyPr/>
                    <a:lstStyle/>
                    <a:p>
                      <a:r>
                        <a:rPr lang="tr-TR" sz="1400" dirty="0"/>
                        <a:t>27(15-32) **</a:t>
                      </a:r>
                    </a:p>
                  </a:txBody>
                  <a:tcPr/>
                </a:tc>
                <a:tc>
                  <a:txBody>
                    <a:bodyPr/>
                    <a:lstStyle/>
                    <a:p>
                      <a:r>
                        <a:rPr lang="tr-TR" sz="1400" dirty="0"/>
                        <a:t>33(15-35) **</a:t>
                      </a:r>
                    </a:p>
                  </a:txBody>
                  <a:tcPr/>
                </a:tc>
                <a:tc>
                  <a:txBody>
                    <a:bodyPr/>
                    <a:lstStyle/>
                    <a:p>
                      <a:r>
                        <a:rPr lang="tr-TR" dirty="0"/>
                        <a:t>0,005</a:t>
                      </a:r>
                    </a:p>
                  </a:txBody>
                  <a:tcPr/>
                </a:tc>
                <a:extLst>
                  <a:ext uri="{0D108BD9-81ED-4DB2-BD59-A6C34878D82A}">
                    <a16:rowId xmlns:a16="http://schemas.microsoft.com/office/drawing/2014/main" val="4250570403"/>
                  </a:ext>
                </a:extLst>
              </a:tr>
              <a:tr h="5284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err="1"/>
                        <a:t>Sexual</a:t>
                      </a:r>
                      <a:r>
                        <a:rPr lang="tr-TR" sz="1400" dirty="0"/>
                        <a:t> </a:t>
                      </a:r>
                      <a:r>
                        <a:rPr lang="tr-TR" sz="1400" dirty="0" err="1"/>
                        <a:t>Function</a:t>
                      </a:r>
                      <a:endParaRPr lang="tr-TR" sz="1400" dirty="0"/>
                    </a:p>
                  </a:txBody>
                  <a:tcPr/>
                </a:tc>
                <a:tc>
                  <a:txBody>
                    <a:bodyPr/>
                    <a:lstStyle/>
                    <a:p>
                      <a:r>
                        <a:rPr lang="tr-TR" sz="1400" dirty="0"/>
                        <a:t>24(17-45) **</a:t>
                      </a:r>
                    </a:p>
                  </a:txBody>
                  <a:tcPr/>
                </a:tc>
                <a:tc>
                  <a:txBody>
                    <a:bodyPr/>
                    <a:lstStyle/>
                    <a:p>
                      <a:r>
                        <a:rPr lang="tr-TR" sz="1400" dirty="0"/>
                        <a:t>36(21-45) **</a:t>
                      </a:r>
                    </a:p>
                  </a:txBody>
                  <a:tcPr/>
                </a:tc>
                <a:tc>
                  <a:txBody>
                    <a:bodyPr/>
                    <a:lstStyle/>
                    <a:p>
                      <a:r>
                        <a:rPr lang="tr-TR" dirty="0"/>
                        <a:t>0,349</a:t>
                      </a:r>
                    </a:p>
                  </a:txBody>
                  <a:tcPr/>
                </a:tc>
                <a:extLst>
                  <a:ext uri="{0D108BD9-81ED-4DB2-BD59-A6C34878D82A}">
                    <a16:rowId xmlns:a16="http://schemas.microsoft.com/office/drawing/2014/main" val="4275867887"/>
                  </a:ext>
                </a:extLst>
              </a:tr>
              <a:tr h="708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err="1"/>
                        <a:t>Obesity</a:t>
                      </a:r>
                      <a:r>
                        <a:rPr lang="tr-TR" sz="1400" dirty="0"/>
                        <a:t> </a:t>
                      </a:r>
                      <a:r>
                        <a:rPr lang="tr-TR" sz="1400" dirty="0" err="1"/>
                        <a:t>and</a:t>
                      </a:r>
                      <a:r>
                        <a:rPr lang="tr-TR" sz="1400" dirty="0"/>
                        <a:t> </a:t>
                      </a:r>
                      <a:r>
                        <a:rPr lang="tr-TR" sz="1400" dirty="0" err="1"/>
                        <a:t>menstrual</a:t>
                      </a:r>
                      <a:r>
                        <a:rPr lang="tr-TR" sz="1400" dirty="0"/>
                        <a:t> </a:t>
                      </a:r>
                      <a:r>
                        <a:rPr lang="tr-TR" sz="1400" dirty="0" err="1"/>
                        <a:t>disorders</a:t>
                      </a:r>
                      <a:endParaRPr lang="tr-TR" sz="1400" dirty="0"/>
                    </a:p>
                  </a:txBody>
                  <a:tcPr/>
                </a:tc>
                <a:tc>
                  <a:txBody>
                    <a:bodyPr/>
                    <a:lstStyle/>
                    <a:p>
                      <a:r>
                        <a:rPr lang="tr-TR" sz="1400" dirty="0"/>
                        <a:t>27,5(15-36)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a:t>30(9-46) **</a:t>
                      </a:r>
                    </a:p>
                    <a:p>
                      <a:endParaRPr lang="tr-TR" sz="1400" dirty="0"/>
                    </a:p>
                  </a:txBody>
                  <a:tcPr/>
                </a:tc>
                <a:tc>
                  <a:txBody>
                    <a:bodyPr/>
                    <a:lstStyle/>
                    <a:p>
                      <a:r>
                        <a:rPr lang="tr-TR" dirty="0"/>
                        <a:t>0,339</a:t>
                      </a:r>
                    </a:p>
                  </a:txBody>
                  <a:tcPr/>
                </a:tc>
                <a:extLst>
                  <a:ext uri="{0D108BD9-81ED-4DB2-BD59-A6C34878D82A}">
                    <a16:rowId xmlns:a16="http://schemas.microsoft.com/office/drawing/2014/main" val="2543653048"/>
                  </a:ext>
                </a:extLst>
              </a:tr>
              <a:tr h="5019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err="1"/>
                        <a:t>Hirsutizm</a:t>
                      </a:r>
                      <a:endParaRPr lang="tr-TR" sz="1400" dirty="0"/>
                    </a:p>
                  </a:txBody>
                  <a:tcPr/>
                </a:tc>
                <a:tc>
                  <a:txBody>
                    <a:bodyPr/>
                    <a:lstStyle/>
                    <a:p>
                      <a:r>
                        <a:rPr lang="tr-TR" sz="1400" dirty="0"/>
                        <a:t>23.5(10-30) **</a:t>
                      </a:r>
                    </a:p>
                  </a:txBody>
                  <a:tcPr/>
                </a:tc>
                <a:tc>
                  <a:txBody>
                    <a:bodyPr/>
                    <a:lstStyle/>
                    <a:p>
                      <a:r>
                        <a:rPr lang="tr-TR" sz="1400" dirty="0"/>
                        <a:t>20(6-30) **</a:t>
                      </a:r>
                    </a:p>
                  </a:txBody>
                  <a:tcPr/>
                </a:tc>
                <a:tc>
                  <a:txBody>
                    <a:bodyPr/>
                    <a:lstStyle/>
                    <a:p>
                      <a:r>
                        <a:rPr lang="tr-TR" dirty="0"/>
                        <a:t>0,486</a:t>
                      </a:r>
                    </a:p>
                  </a:txBody>
                  <a:tcPr/>
                </a:tc>
                <a:extLst>
                  <a:ext uri="{0D108BD9-81ED-4DB2-BD59-A6C34878D82A}">
                    <a16:rowId xmlns:a16="http://schemas.microsoft.com/office/drawing/2014/main" val="1553332145"/>
                  </a:ext>
                </a:extLst>
              </a:tr>
              <a:tr h="501988">
                <a:tc>
                  <a:txBody>
                    <a:bodyPr/>
                    <a:lstStyle/>
                    <a:p>
                      <a:r>
                        <a:rPr lang="tr-TR" sz="1400" dirty="0" err="1"/>
                        <a:t>Coping</a:t>
                      </a:r>
                      <a:r>
                        <a:rPr lang="tr-TR" sz="1400" dirty="0"/>
                        <a:t> </a:t>
                      </a:r>
                    </a:p>
                  </a:txBody>
                  <a:tcPr/>
                </a:tc>
                <a:tc>
                  <a:txBody>
                    <a:bodyPr/>
                    <a:lstStyle/>
                    <a:p>
                      <a:r>
                        <a:rPr lang="tr-TR" sz="1400" dirty="0"/>
                        <a:t>28.5(17-45) **</a:t>
                      </a:r>
                    </a:p>
                  </a:txBody>
                  <a:tcPr/>
                </a:tc>
                <a:tc>
                  <a:txBody>
                    <a:bodyPr/>
                    <a:lstStyle/>
                    <a:p>
                      <a:r>
                        <a:rPr lang="tr-TR" sz="1400" dirty="0"/>
                        <a:t>27(8-35) **</a:t>
                      </a:r>
                    </a:p>
                  </a:txBody>
                  <a:tcPr/>
                </a:tc>
                <a:tc>
                  <a:txBody>
                    <a:bodyPr/>
                    <a:lstStyle/>
                    <a:p>
                      <a:r>
                        <a:rPr lang="tr-TR" dirty="0"/>
                        <a:t>0,713</a:t>
                      </a:r>
                    </a:p>
                  </a:txBody>
                  <a:tcPr/>
                </a:tc>
                <a:extLst>
                  <a:ext uri="{0D108BD9-81ED-4DB2-BD59-A6C34878D82A}">
                    <a16:rowId xmlns:a16="http://schemas.microsoft.com/office/drawing/2014/main" val="4054045497"/>
                  </a:ext>
                </a:extLst>
              </a:tr>
            </a:tbl>
          </a:graphicData>
        </a:graphic>
      </p:graphicFrame>
      <p:sp>
        <p:nvSpPr>
          <p:cNvPr id="26" name="Metin kutusu 25">
            <a:extLst>
              <a:ext uri="{FF2B5EF4-FFF2-40B4-BE49-F238E27FC236}">
                <a16:creationId xmlns:a16="http://schemas.microsoft.com/office/drawing/2014/main" id="{1F5B3205-1457-4E8A-93FE-29B8F9B11C57}"/>
              </a:ext>
            </a:extLst>
          </p:cNvPr>
          <p:cNvSpPr txBox="1"/>
          <p:nvPr/>
        </p:nvSpPr>
        <p:spPr>
          <a:xfrm>
            <a:off x="6096000" y="6031210"/>
            <a:ext cx="3514725" cy="923330"/>
          </a:xfrm>
          <a:prstGeom prst="rect">
            <a:avLst/>
          </a:prstGeom>
          <a:noFill/>
        </p:spPr>
        <p:txBody>
          <a:bodyPr wrap="square" rtlCol="0">
            <a:spAutoFit/>
          </a:bodyPr>
          <a:lstStyle/>
          <a:p>
            <a:r>
              <a:rPr lang="tr-TR" sz="1800" dirty="0"/>
              <a:t>*T-test</a:t>
            </a:r>
          </a:p>
          <a:p>
            <a:r>
              <a:rPr lang="tr-TR" sz="1800" dirty="0"/>
              <a:t>* *</a:t>
            </a:r>
            <a:r>
              <a:rPr lang="tr-TR" b="0" i="0" dirty="0">
                <a:solidFill>
                  <a:srgbClr val="000000"/>
                </a:solidFill>
                <a:effectLst/>
                <a:latin typeface="Linux Libertine"/>
              </a:rPr>
              <a:t> Mann-</a:t>
            </a:r>
            <a:r>
              <a:rPr lang="tr-TR" b="0" i="0" dirty="0" err="1">
                <a:solidFill>
                  <a:srgbClr val="000000"/>
                </a:solidFill>
                <a:effectLst/>
                <a:latin typeface="Linux Libertine"/>
              </a:rPr>
              <a:t>Whitney</a:t>
            </a:r>
            <a:r>
              <a:rPr lang="tr-TR" b="0" i="0" dirty="0">
                <a:solidFill>
                  <a:srgbClr val="000000"/>
                </a:solidFill>
                <a:effectLst/>
                <a:latin typeface="Linux Libertine"/>
              </a:rPr>
              <a:t> U</a:t>
            </a:r>
          </a:p>
          <a:p>
            <a:endParaRPr lang="tr-TR" dirty="0"/>
          </a:p>
        </p:txBody>
      </p:sp>
    </p:spTree>
    <p:extLst>
      <p:ext uri="{BB962C8B-B14F-4D97-AF65-F5344CB8AC3E}">
        <p14:creationId xmlns:p14="http://schemas.microsoft.com/office/powerpoint/2010/main" val="932183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DC5E12-B2BF-4DFA-82DB-1386682C8C9E}"/>
              </a:ext>
            </a:extLst>
          </p:cNvPr>
          <p:cNvSpPr>
            <a:spLocks noGrp="1"/>
          </p:cNvSpPr>
          <p:nvPr>
            <p:ph type="title"/>
          </p:nvPr>
        </p:nvSpPr>
        <p:spPr/>
        <p:txBody>
          <a:bodyPr/>
          <a:lstStyle/>
          <a:p>
            <a:endParaRPr lang="tr-TR"/>
          </a:p>
        </p:txBody>
      </p:sp>
      <p:sp>
        <p:nvSpPr>
          <p:cNvPr id="3" name="Metin Yer Tutucusu 2">
            <a:extLst>
              <a:ext uri="{FF2B5EF4-FFF2-40B4-BE49-F238E27FC236}">
                <a16:creationId xmlns:a16="http://schemas.microsoft.com/office/drawing/2014/main" id="{985770B7-0819-4DAB-B58E-671F10975DA5}"/>
              </a:ext>
            </a:extLst>
          </p:cNvPr>
          <p:cNvSpPr>
            <a:spLocks noGrp="1"/>
          </p:cNvSpPr>
          <p:nvPr>
            <p:ph type="body" idx="1"/>
          </p:nvPr>
        </p:nvSpPr>
        <p:spPr/>
        <p:txBody>
          <a:bodyPr/>
          <a:lstStyle/>
          <a:p>
            <a:r>
              <a:rPr lang="tr-TR" dirty="0" err="1"/>
              <a:t>Menstrual</a:t>
            </a:r>
            <a:r>
              <a:rPr lang="tr-TR" dirty="0"/>
              <a:t> </a:t>
            </a:r>
            <a:r>
              <a:rPr lang="tr-TR" dirty="0" err="1"/>
              <a:t>Disorder</a:t>
            </a:r>
            <a:endParaRPr lang="tr-TR" dirty="0"/>
          </a:p>
        </p:txBody>
      </p:sp>
      <p:graphicFrame>
        <p:nvGraphicFramePr>
          <p:cNvPr id="7" name="Tablo 7">
            <a:extLst>
              <a:ext uri="{FF2B5EF4-FFF2-40B4-BE49-F238E27FC236}">
                <a16:creationId xmlns:a16="http://schemas.microsoft.com/office/drawing/2014/main" id="{9045A2D9-C635-4286-B223-DCDCEEED2DE7}"/>
              </a:ext>
            </a:extLst>
          </p:cNvPr>
          <p:cNvGraphicFramePr>
            <a:graphicFrameLocks noGrp="1"/>
          </p:cNvGraphicFramePr>
          <p:nvPr>
            <p:ph sz="half" idx="2"/>
            <p:extLst>
              <p:ext uri="{D42A27DB-BD31-4B8C-83A1-F6EECF244321}">
                <p14:modId xmlns:p14="http://schemas.microsoft.com/office/powerpoint/2010/main" val="1685397521"/>
              </p:ext>
            </p:extLst>
          </p:nvPr>
        </p:nvGraphicFramePr>
        <p:xfrm>
          <a:off x="839788" y="2571750"/>
          <a:ext cx="6589712" cy="3467652"/>
        </p:xfrm>
        <a:graphic>
          <a:graphicData uri="http://schemas.openxmlformats.org/drawingml/2006/table">
            <a:tbl>
              <a:tblPr firstRow="1" bandRow="1">
                <a:tableStyleId>{5C22544A-7EE6-4342-B048-85BDC9FD1C3A}</a:tableStyleId>
              </a:tblPr>
              <a:tblGrid>
                <a:gridCol w="2996005">
                  <a:extLst>
                    <a:ext uri="{9D8B030D-6E8A-4147-A177-3AD203B41FA5}">
                      <a16:colId xmlns:a16="http://schemas.microsoft.com/office/drawing/2014/main" val="469418382"/>
                    </a:ext>
                  </a:extLst>
                </a:gridCol>
                <a:gridCol w="1233097">
                  <a:extLst>
                    <a:ext uri="{9D8B030D-6E8A-4147-A177-3AD203B41FA5}">
                      <a16:colId xmlns:a16="http://schemas.microsoft.com/office/drawing/2014/main" val="2239846517"/>
                    </a:ext>
                  </a:extLst>
                </a:gridCol>
                <a:gridCol w="1181100">
                  <a:extLst>
                    <a:ext uri="{9D8B030D-6E8A-4147-A177-3AD203B41FA5}">
                      <a16:colId xmlns:a16="http://schemas.microsoft.com/office/drawing/2014/main" val="3413647530"/>
                    </a:ext>
                  </a:extLst>
                </a:gridCol>
                <a:gridCol w="1179510">
                  <a:extLst>
                    <a:ext uri="{9D8B030D-6E8A-4147-A177-3AD203B41FA5}">
                      <a16:colId xmlns:a16="http://schemas.microsoft.com/office/drawing/2014/main" val="2217443138"/>
                    </a:ext>
                  </a:extLst>
                </a:gridCol>
              </a:tblGrid>
              <a:tr h="511092">
                <a:tc>
                  <a:txBody>
                    <a:bodyPr/>
                    <a:lstStyle/>
                    <a:p>
                      <a:endParaRPr lang="tr-TR"/>
                    </a:p>
                  </a:txBody>
                  <a:tcPr/>
                </a:tc>
                <a:tc>
                  <a:txBody>
                    <a:bodyPr/>
                    <a:lstStyle/>
                    <a:p>
                      <a:r>
                        <a:rPr lang="tr-TR" dirty="0" err="1"/>
                        <a:t>present</a:t>
                      </a:r>
                      <a:endParaRPr lang="tr-TR" dirty="0"/>
                    </a:p>
                  </a:txBody>
                  <a:tcPr/>
                </a:tc>
                <a:tc>
                  <a:txBody>
                    <a:bodyPr/>
                    <a:lstStyle/>
                    <a:p>
                      <a:r>
                        <a:rPr lang="tr-TR" dirty="0" err="1"/>
                        <a:t>absent</a:t>
                      </a:r>
                      <a:endParaRPr lang="tr-TR" dirty="0"/>
                    </a:p>
                  </a:txBody>
                  <a:tcPr/>
                </a:tc>
                <a:tc>
                  <a:txBody>
                    <a:bodyPr/>
                    <a:lstStyle/>
                    <a:p>
                      <a:r>
                        <a:rPr lang="tr-TR" dirty="0"/>
                        <a:t>P </a:t>
                      </a:r>
                      <a:r>
                        <a:rPr lang="tr-TR" dirty="0" err="1"/>
                        <a:t>value</a:t>
                      </a:r>
                      <a:endParaRPr lang="tr-TR" dirty="0"/>
                    </a:p>
                  </a:txBody>
                  <a:tcPr/>
                </a:tc>
                <a:extLst>
                  <a:ext uri="{0D108BD9-81ED-4DB2-BD59-A6C34878D82A}">
                    <a16:rowId xmlns:a16="http://schemas.microsoft.com/office/drawing/2014/main" val="3329629570"/>
                  </a:ext>
                </a:extLst>
              </a:tr>
              <a:tr h="4941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err="1"/>
                        <a:t>Psychosocial</a:t>
                      </a:r>
                      <a:r>
                        <a:rPr lang="tr-TR" sz="1400" dirty="0"/>
                        <a:t> </a:t>
                      </a:r>
                      <a:r>
                        <a:rPr lang="tr-TR" sz="1400" dirty="0" err="1"/>
                        <a:t>and</a:t>
                      </a:r>
                      <a:r>
                        <a:rPr lang="tr-TR" sz="1400" dirty="0"/>
                        <a:t> </a:t>
                      </a:r>
                      <a:r>
                        <a:rPr lang="tr-TR" sz="1400" dirty="0" err="1"/>
                        <a:t>emotional</a:t>
                      </a:r>
                      <a:endParaRPr lang="tr-TR" sz="1400" dirty="0"/>
                    </a:p>
                  </a:txBody>
                  <a:tcPr/>
                </a:tc>
                <a:tc>
                  <a:txBody>
                    <a:bodyPr/>
                    <a:lstStyle/>
                    <a:p>
                      <a:r>
                        <a:rPr lang="tr-TR" sz="1400" dirty="0"/>
                        <a:t>39,72±9,26*</a:t>
                      </a:r>
                    </a:p>
                  </a:txBody>
                  <a:tcPr/>
                </a:tc>
                <a:tc>
                  <a:txBody>
                    <a:bodyPr/>
                    <a:lstStyle/>
                    <a:p>
                      <a:r>
                        <a:rPr lang="tr-TR" sz="1400" dirty="0"/>
                        <a:t>43,0213±9.48*</a:t>
                      </a:r>
                    </a:p>
                  </a:txBody>
                  <a:tcPr/>
                </a:tc>
                <a:tc>
                  <a:txBody>
                    <a:bodyPr/>
                    <a:lstStyle/>
                    <a:p>
                      <a:r>
                        <a:rPr lang="tr-TR" dirty="0"/>
                        <a:t>0,047</a:t>
                      </a:r>
                    </a:p>
                  </a:txBody>
                  <a:tcPr/>
                </a:tc>
                <a:extLst>
                  <a:ext uri="{0D108BD9-81ED-4DB2-BD59-A6C34878D82A}">
                    <a16:rowId xmlns:a16="http://schemas.microsoft.com/office/drawing/2014/main" val="2506029237"/>
                  </a:ext>
                </a:extLst>
              </a:tr>
              <a:tr h="485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err="1"/>
                        <a:t>Fertility</a:t>
                      </a:r>
                      <a:endParaRPr lang="tr-TR" sz="1400" dirty="0"/>
                    </a:p>
                    <a:p>
                      <a:endParaRPr lang="tr-TR" sz="1400" dirty="0"/>
                    </a:p>
                  </a:txBody>
                  <a:tcPr/>
                </a:tc>
                <a:tc>
                  <a:txBody>
                    <a:bodyPr/>
                    <a:lstStyle/>
                    <a:p>
                      <a:r>
                        <a:rPr lang="tr-TR" sz="1400" dirty="0"/>
                        <a:t>32(15-35)**</a:t>
                      </a:r>
                    </a:p>
                  </a:txBody>
                  <a:tcPr/>
                </a:tc>
                <a:tc>
                  <a:txBody>
                    <a:bodyPr/>
                    <a:lstStyle/>
                    <a:p>
                      <a:r>
                        <a:rPr lang="tr-TR" sz="1400" dirty="0"/>
                        <a:t>33(20-35)**</a:t>
                      </a:r>
                    </a:p>
                  </a:txBody>
                  <a:tcPr/>
                </a:tc>
                <a:tc>
                  <a:txBody>
                    <a:bodyPr/>
                    <a:lstStyle/>
                    <a:p>
                      <a:r>
                        <a:rPr lang="tr-TR" dirty="0"/>
                        <a:t>0,048</a:t>
                      </a:r>
                    </a:p>
                  </a:txBody>
                  <a:tcPr/>
                </a:tc>
                <a:extLst>
                  <a:ext uri="{0D108BD9-81ED-4DB2-BD59-A6C34878D82A}">
                    <a16:rowId xmlns:a16="http://schemas.microsoft.com/office/drawing/2014/main" val="2274553055"/>
                  </a:ext>
                </a:extLst>
              </a:tr>
              <a:tr h="485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err="1"/>
                        <a:t>Sexual</a:t>
                      </a:r>
                      <a:r>
                        <a:rPr lang="tr-TR" sz="1400" dirty="0"/>
                        <a:t> </a:t>
                      </a:r>
                      <a:r>
                        <a:rPr lang="tr-TR" sz="1400" dirty="0" err="1"/>
                        <a:t>Function</a:t>
                      </a:r>
                      <a:endParaRPr lang="tr-TR" sz="1400" dirty="0"/>
                    </a:p>
                    <a:p>
                      <a:endParaRPr lang="tr-TR" sz="1400" dirty="0"/>
                    </a:p>
                  </a:txBody>
                  <a:tcPr/>
                </a:tc>
                <a:tc>
                  <a:txBody>
                    <a:bodyPr/>
                    <a:lstStyle/>
                    <a:p>
                      <a:r>
                        <a:rPr lang="tr-TR" sz="1400" dirty="0"/>
                        <a:t>36(21-45)**</a:t>
                      </a:r>
                    </a:p>
                  </a:txBody>
                  <a:tcPr/>
                </a:tc>
                <a:tc>
                  <a:txBody>
                    <a:bodyPr/>
                    <a:lstStyle/>
                    <a:p>
                      <a:r>
                        <a:rPr lang="tr-TR" sz="1400" dirty="0"/>
                        <a:t>37(17-45) **</a:t>
                      </a:r>
                    </a:p>
                  </a:txBody>
                  <a:tcPr/>
                </a:tc>
                <a:tc>
                  <a:txBody>
                    <a:bodyPr/>
                    <a:lstStyle/>
                    <a:p>
                      <a:r>
                        <a:rPr lang="tr-TR" dirty="0"/>
                        <a:t>0,529</a:t>
                      </a:r>
                    </a:p>
                  </a:txBody>
                  <a:tcPr/>
                </a:tc>
                <a:extLst>
                  <a:ext uri="{0D108BD9-81ED-4DB2-BD59-A6C34878D82A}">
                    <a16:rowId xmlns:a16="http://schemas.microsoft.com/office/drawing/2014/main" val="574788715"/>
                  </a:ext>
                </a:extLst>
              </a:tr>
              <a:tr h="5007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err="1"/>
                        <a:t>Obesity</a:t>
                      </a:r>
                      <a:r>
                        <a:rPr lang="tr-TR" sz="1400" dirty="0"/>
                        <a:t> </a:t>
                      </a:r>
                      <a:r>
                        <a:rPr lang="tr-TR" sz="1400" dirty="0" err="1"/>
                        <a:t>and</a:t>
                      </a:r>
                      <a:r>
                        <a:rPr lang="tr-TR" sz="1400" dirty="0"/>
                        <a:t>  </a:t>
                      </a:r>
                      <a:r>
                        <a:rPr lang="tr-TR" sz="1400" dirty="0" err="1"/>
                        <a:t>menstrual</a:t>
                      </a:r>
                      <a:r>
                        <a:rPr lang="tr-TR" sz="1400" dirty="0"/>
                        <a:t> </a:t>
                      </a:r>
                      <a:r>
                        <a:rPr lang="tr-TR" sz="1400" dirty="0" err="1"/>
                        <a:t>disorders</a:t>
                      </a:r>
                      <a:endParaRPr lang="tr-TR" sz="1400" dirty="0"/>
                    </a:p>
                    <a:p>
                      <a:endParaRPr lang="tr-TR" sz="1400" dirty="0"/>
                    </a:p>
                  </a:txBody>
                  <a:tcPr/>
                </a:tc>
                <a:tc>
                  <a:txBody>
                    <a:bodyPr/>
                    <a:lstStyle/>
                    <a:p>
                      <a:r>
                        <a:rPr lang="tr-TR" sz="1400" dirty="0"/>
                        <a:t>34(15-45) **</a:t>
                      </a:r>
                    </a:p>
                  </a:txBody>
                  <a:tcPr/>
                </a:tc>
                <a:tc>
                  <a:txBody>
                    <a:bodyPr/>
                    <a:lstStyle/>
                    <a:p>
                      <a:r>
                        <a:rPr lang="tr-TR" sz="1400" dirty="0"/>
                        <a:t>26(9-46) **</a:t>
                      </a:r>
                    </a:p>
                  </a:txBody>
                  <a:tcPr/>
                </a:tc>
                <a:tc>
                  <a:txBody>
                    <a:bodyPr/>
                    <a:lstStyle/>
                    <a:p>
                      <a:r>
                        <a:rPr lang="tr-TR" dirty="0"/>
                        <a:t>&lt;0,001</a:t>
                      </a:r>
                    </a:p>
                  </a:txBody>
                  <a:tcPr/>
                </a:tc>
                <a:extLst>
                  <a:ext uri="{0D108BD9-81ED-4DB2-BD59-A6C34878D82A}">
                    <a16:rowId xmlns:a16="http://schemas.microsoft.com/office/drawing/2014/main" val="647382559"/>
                  </a:ext>
                </a:extLst>
              </a:tr>
              <a:tr h="485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dirty="0" err="1"/>
                        <a:t>Hirsutizm</a:t>
                      </a:r>
                      <a:endParaRPr lang="tr-TR" sz="1400" dirty="0"/>
                    </a:p>
                    <a:p>
                      <a:endParaRPr lang="tr-TR" sz="1400" dirty="0"/>
                    </a:p>
                  </a:txBody>
                  <a:tcPr/>
                </a:tc>
                <a:tc>
                  <a:txBody>
                    <a:bodyPr/>
                    <a:lstStyle/>
                    <a:p>
                      <a:r>
                        <a:rPr lang="tr-TR" sz="1400" dirty="0"/>
                        <a:t>20(6-30) **</a:t>
                      </a:r>
                    </a:p>
                  </a:txBody>
                  <a:tcPr/>
                </a:tc>
                <a:tc>
                  <a:txBody>
                    <a:bodyPr/>
                    <a:lstStyle/>
                    <a:p>
                      <a:r>
                        <a:rPr lang="tr-TR" sz="1400" dirty="0"/>
                        <a:t>22(6-30) **</a:t>
                      </a:r>
                    </a:p>
                  </a:txBody>
                  <a:tcPr/>
                </a:tc>
                <a:tc>
                  <a:txBody>
                    <a:bodyPr/>
                    <a:lstStyle/>
                    <a:p>
                      <a:r>
                        <a:rPr lang="tr-TR" dirty="0"/>
                        <a:t>0,133</a:t>
                      </a:r>
                    </a:p>
                  </a:txBody>
                  <a:tcPr/>
                </a:tc>
                <a:extLst>
                  <a:ext uri="{0D108BD9-81ED-4DB2-BD59-A6C34878D82A}">
                    <a16:rowId xmlns:a16="http://schemas.microsoft.com/office/drawing/2014/main" val="1419262247"/>
                  </a:ext>
                </a:extLst>
              </a:tr>
              <a:tr h="342697">
                <a:tc>
                  <a:txBody>
                    <a:bodyPr/>
                    <a:lstStyle/>
                    <a:p>
                      <a:r>
                        <a:rPr lang="tr-TR" sz="1400" dirty="0" err="1"/>
                        <a:t>Coping</a:t>
                      </a:r>
                      <a:endParaRPr lang="tr-TR" sz="1400" dirty="0"/>
                    </a:p>
                  </a:txBody>
                  <a:tcPr/>
                </a:tc>
                <a:tc>
                  <a:txBody>
                    <a:bodyPr/>
                    <a:lstStyle/>
                    <a:p>
                      <a:r>
                        <a:rPr lang="tr-TR" sz="1400" dirty="0"/>
                        <a:t>27(14-35) **</a:t>
                      </a:r>
                    </a:p>
                  </a:txBody>
                  <a:tcPr/>
                </a:tc>
                <a:tc>
                  <a:txBody>
                    <a:bodyPr/>
                    <a:lstStyle/>
                    <a:p>
                      <a:r>
                        <a:rPr lang="tr-TR" sz="1400" dirty="0"/>
                        <a:t>27(14-35) **</a:t>
                      </a:r>
                    </a:p>
                  </a:txBody>
                  <a:tcPr/>
                </a:tc>
                <a:tc>
                  <a:txBody>
                    <a:bodyPr/>
                    <a:lstStyle/>
                    <a:p>
                      <a:r>
                        <a:rPr lang="tr-TR" dirty="0"/>
                        <a:t>0,659</a:t>
                      </a:r>
                    </a:p>
                  </a:txBody>
                  <a:tcPr/>
                </a:tc>
                <a:extLst>
                  <a:ext uri="{0D108BD9-81ED-4DB2-BD59-A6C34878D82A}">
                    <a16:rowId xmlns:a16="http://schemas.microsoft.com/office/drawing/2014/main" val="4233327884"/>
                  </a:ext>
                </a:extLst>
              </a:tr>
            </a:tbl>
          </a:graphicData>
        </a:graphic>
      </p:graphicFrame>
      <p:sp>
        <p:nvSpPr>
          <p:cNvPr id="8" name="Metin kutusu 7">
            <a:extLst>
              <a:ext uri="{FF2B5EF4-FFF2-40B4-BE49-F238E27FC236}">
                <a16:creationId xmlns:a16="http://schemas.microsoft.com/office/drawing/2014/main" id="{B936299A-14C4-47CB-92E6-357AE9F6D5EB}"/>
              </a:ext>
            </a:extLst>
          </p:cNvPr>
          <p:cNvSpPr txBox="1"/>
          <p:nvPr/>
        </p:nvSpPr>
        <p:spPr>
          <a:xfrm>
            <a:off x="839788" y="6106077"/>
            <a:ext cx="4010025" cy="923330"/>
          </a:xfrm>
          <a:prstGeom prst="rect">
            <a:avLst/>
          </a:prstGeom>
          <a:noFill/>
        </p:spPr>
        <p:txBody>
          <a:bodyPr wrap="square" rtlCol="0">
            <a:spAutoFit/>
          </a:bodyPr>
          <a:lstStyle/>
          <a:p>
            <a:r>
              <a:rPr lang="tr-TR" sz="1800" dirty="0"/>
              <a:t>*T-test</a:t>
            </a:r>
          </a:p>
          <a:p>
            <a:r>
              <a:rPr lang="tr-TR" sz="1800" dirty="0"/>
              <a:t>* *</a:t>
            </a:r>
            <a:r>
              <a:rPr lang="tr-TR" b="0" i="0" dirty="0">
                <a:solidFill>
                  <a:srgbClr val="000000"/>
                </a:solidFill>
                <a:effectLst/>
                <a:latin typeface="Linux Libertine"/>
              </a:rPr>
              <a:t> Mann-</a:t>
            </a:r>
            <a:r>
              <a:rPr lang="tr-TR" b="0" i="0" dirty="0" err="1">
                <a:solidFill>
                  <a:srgbClr val="000000"/>
                </a:solidFill>
                <a:effectLst/>
                <a:latin typeface="Linux Libertine"/>
              </a:rPr>
              <a:t>Whitney</a:t>
            </a:r>
            <a:r>
              <a:rPr lang="tr-TR" b="0" i="0" dirty="0">
                <a:solidFill>
                  <a:srgbClr val="000000"/>
                </a:solidFill>
                <a:effectLst/>
                <a:latin typeface="Linux Libertine"/>
              </a:rPr>
              <a:t> U</a:t>
            </a:r>
          </a:p>
          <a:p>
            <a:endParaRPr lang="tr-TR" dirty="0"/>
          </a:p>
        </p:txBody>
      </p:sp>
    </p:spTree>
    <p:extLst>
      <p:ext uri="{BB962C8B-B14F-4D97-AF65-F5344CB8AC3E}">
        <p14:creationId xmlns:p14="http://schemas.microsoft.com/office/powerpoint/2010/main" val="3804205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normAutofit/>
          </a:bodyPr>
          <a:lstStyle/>
          <a:p>
            <a:pPr algn="ctr"/>
            <a:r>
              <a:rPr lang="tr-TR" sz="4400" dirty="0">
                <a:solidFill>
                  <a:schemeClr val="bg1"/>
                </a:solidFill>
              </a:rPr>
              <a:t>CONCLUSION</a:t>
            </a:r>
          </a:p>
        </p:txBody>
      </p:sp>
      <p:sp>
        <p:nvSpPr>
          <p:cNvPr id="4" name="Metin Yer Tutucusu 3"/>
          <p:cNvSpPr>
            <a:spLocks noGrp="1"/>
          </p:cNvSpPr>
          <p:nvPr>
            <p:ph type="body" sz="half" idx="2"/>
          </p:nvPr>
        </p:nvSpPr>
        <p:spPr>
          <a:xfrm>
            <a:off x="1032971" y="1957589"/>
            <a:ext cx="9811040" cy="4040188"/>
          </a:xfrm>
        </p:spPr>
        <p:txBody>
          <a:bodyPr vert="horz" lIns="91440" tIns="45720" rIns="91440" bIns="45720" rtlCol="0" anchor="t">
            <a:normAutofit/>
          </a:bodyPr>
          <a:lstStyle/>
          <a:p>
            <a:pPr marL="285750" indent="-285750">
              <a:buFont typeface="Wingdings" panose="05000000000000000000" pitchFamily="2" charset="2"/>
              <a:buChar char="Ø"/>
            </a:pPr>
            <a:endParaRPr lang="tr-TR" sz="1800" dirty="0">
              <a:ea typeface="+mn-lt"/>
              <a:cs typeface="+mn-lt"/>
            </a:endParaRPr>
          </a:p>
          <a:p>
            <a:pPr marL="285750" indent="-285750">
              <a:buFont typeface="Wingdings" panose="05000000000000000000" pitchFamily="2" charset="2"/>
              <a:buChar char="Ø"/>
            </a:pPr>
            <a:endParaRPr lang="tr-TR" sz="1800" dirty="0">
              <a:ea typeface="+mn-lt"/>
              <a:cs typeface="+mn-lt"/>
            </a:endParaRPr>
          </a:p>
        </p:txBody>
      </p:sp>
      <p:sp>
        <p:nvSpPr>
          <p:cNvPr id="3" name="Metin kutusu 2">
            <a:extLst>
              <a:ext uri="{FF2B5EF4-FFF2-40B4-BE49-F238E27FC236}">
                <a16:creationId xmlns:a16="http://schemas.microsoft.com/office/drawing/2014/main" id="{07D8E095-4698-4140-8234-BBED15BCCFA8}"/>
              </a:ext>
            </a:extLst>
          </p:cNvPr>
          <p:cNvSpPr txBox="1"/>
          <p:nvPr/>
        </p:nvSpPr>
        <p:spPr>
          <a:xfrm>
            <a:off x="1276351" y="1957589"/>
            <a:ext cx="9010650" cy="4401205"/>
          </a:xfrm>
          <a:prstGeom prst="rect">
            <a:avLst/>
          </a:prstGeom>
          <a:noFill/>
        </p:spPr>
        <p:txBody>
          <a:bodyPr wrap="square" rtlCol="0">
            <a:spAutoFit/>
          </a:bodyPr>
          <a:lstStyle/>
          <a:p>
            <a:r>
              <a:rPr lang="en-US" sz="2800" dirty="0"/>
              <a:t>PCOS can disrupt the menstrual cycle, leading to fewer periods. Acne, hair growth, weight gain, and dark skin patches are other symptoms of the condition.</a:t>
            </a:r>
            <a:endParaRPr lang="tr-TR" sz="2800" dirty="0"/>
          </a:p>
          <a:p>
            <a:endParaRPr lang="tr-TR" sz="2800" dirty="0"/>
          </a:p>
          <a:p>
            <a:r>
              <a:rPr lang="en-US" sz="2800" dirty="0"/>
              <a:t>The findings indicated that quality of life impairment in women with PCOS was associated with hirsutism, infertility and menstrual irregularity. Indeed appropriate management strategies are needed to improve quality of life in these women</a:t>
            </a:r>
          </a:p>
          <a:p>
            <a:endParaRPr lang="tr-TR" sz="2800" dirty="0"/>
          </a:p>
        </p:txBody>
      </p:sp>
    </p:spTree>
    <p:extLst>
      <p:ext uri="{BB962C8B-B14F-4D97-AF65-F5344CB8AC3E}">
        <p14:creationId xmlns:p14="http://schemas.microsoft.com/office/powerpoint/2010/main" val="2475002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normAutofit/>
          </a:bodyPr>
          <a:lstStyle/>
          <a:p>
            <a:pPr algn="ctr"/>
            <a:r>
              <a:rPr lang="tr-TR" sz="4000" dirty="0">
                <a:solidFill>
                  <a:schemeClr val="bg1"/>
                </a:solidFill>
              </a:rPr>
              <a:t>REFERENCES</a:t>
            </a:r>
          </a:p>
        </p:txBody>
      </p:sp>
      <p:sp>
        <p:nvSpPr>
          <p:cNvPr id="4" name="Metin Yer Tutucusu 3"/>
          <p:cNvSpPr>
            <a:spLocks noGrp="1"/>
          </p:cNvSpPr>
          <p:nvPr>
            <p:ph type="body" sz="half" idx="2"/>
          </p:nvPr>
        </p:nvSpPr>
        <p:spPr>
          <a:xfrm>
            <a:off x="1032971" y="1866900"/>
            <a:ext cx="9811040" cy="4829175"/>
          </a:xfrm>
        </p:spPr>
        <p:txBody>
          <a:bodyPr vert="horz" lIns="91440" tIns="45720" rIns="91440" bIns="45720" rtlCol="0" anchor="t">
            <a:normAutofit fontScale="25000" lnSpcReduction="20000"/>
          </a:bodyPr>
          <a:lstStyle/>
          <a:p>
            <a:pPr marL="406400" indent="-406400">
              <a:lnSpc>
                <a:spcPct val="107000"/>
              </a:lnSpc>
              <a:spcAft>
                <a:spcPts val="800"/>
              </a:spcAft>
            </a:pPr>
            <a:r>
              <a:rPr lang="tr-TR" sz="3200" dirty="0">
                <a:effectLst/>
                <a:latin typeface="Calibri" panose="020F0502020204030204" pitchFamily="34" charset="0"/>
                <a:ea typeface="Calibri" panose="020F0502020204030204" pitchFamily="34" charset="0"/>
                <a:cs typeface="Times New Roman" panose="02020603050405020304" pitchFamily="18" charset="0"/>
              </a:rPr>
              <a:t>1.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Fauser</a:t>
            </a:r>
            <a:r>
              <a:rPr lang="tr-TR" sz="3200" dirty="0">
                <a:effectLst/>
                <a:latin typeface="Calibri" panose="020F0502020204030204" pitchFamily="34" charset="0"/>
                <a:ea typeface="Calibri" panose="020F0502020204030204" pitchFamily="34" charset="0"/>
                <a:cs typeface="Times New Roman" panose="02020603050405020304" pitchFamily="18" charset="0"/>
              </a:rPr>
              <a:t> BCJM,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Tarlatzis</a:t>
            </a:r>
            <a:r>
              <a:rPr lang="tr-TR" sz="3200" dirty="0">
                <a:effectLst/>
                <a:latin typeface="Calibri" panose="020F0502020204030204" pitchFamily="34" charset="0"/>
                <a:ea typeface="Calibri" panose="020F0502020204030204" pitchFamily="34" charset="0"/>
                <a:cs typeface="Times New Roman" panose="02020603050405020304" pitchFamily="18" charset="0"/>
              </a:rPr>
              <a:t> BC,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Rebar</a:t>
            </a:r>
            <a:r>
              <a:rPr lang="tr-TR" sz="3200" dirty="0">
                <a:effectLst/>
                <a:latin typeface="Calibri" panose="020F0502020204030204" pitchFamily="34" charset="0"/>
                <a:ea typeface="Calibri" panose="020F0502020204030204" pitchFamily="34" charset="0"/>
                <a:cs typeface="Times New Roman" panose="02020603050405020304" pitchFamily="18" charset="0"/>
              </a:rPr>
              <a:t> RW,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Legro</a:t>
            </a:r>
            <a:r>
              <a:rPr lang="tr-TR" sz="3200" dirty="0">
                <a:effectLst/>
                <a:latin typeface="Calibri" panose="020F0502020204030204" pitchFamily="34" charset="0"/>
                <a:ea typeface="Calibri" panose="020F0502020204030204" pitchFamily="34" charset="0"/>
                <a:cs typeface="Times New Roman" panose="02020603050405020304" pitchFamily="18" charset="0"/>
              </a:rPr>
              <a:t> RS, Balen AH,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Lobo</a:t>
            </a:r>
            <a:r>
              <a:rPr lang="tr-TR" sz="3200" dirty="0">
                <a:effectLst/>
                <a:latin typeface="Calibri" panose="020F0502020204030204" pitchFamily="34" charset="0"/>
                <a:ea typeface="Calibri" panose="020F0502020204030204" pitchFamily="34" charset="0"/>
                <a:cs typeface="Times New Roman" panose="02020603050405020304" pitchFamily="18" charset="0"/>
              </a:rPr>
              <a:t> R, et al.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Consensus</a:t>
            </a:r>
            <a:r>
              <a:rPr lang="tr-TR" sz="3200" dirty="0">
                <a:effectLst/>
                <a:latin typeface="Calibri" panose="020F0502020204030204" pitchFamily="34" charset="0"/>
                <a:ea typeface="Calibri" panose="020F0502020204030204" pitchFamily="34" charset="0"/>
                <a:cs typeface="Times New Roman" panose="02020603050405020304" pitchFamily="18" charset="0"/>
              </a:rPr>
              <a:t> on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women’s</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health</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aspects</a:t>
            </a:r>
            <a:r>
              <a:rPr lang="tr-TR" sz="3200" dirty="0">
                <a:effectLst/>
                <a:latin typeface="Calibri" panose="020F0502020204030204" pitchFamily="34" charset="0"/>
                <a:ea typeface="Calibri" panose="020F0502020204030204" pitchFamily="34" charset="0"/>
                <a:cs typeface="Times New Roman" panose="02020603050405020304" pitchFamily="18" charset="0"/>
              </a:rPr>
              <a:t> of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polycystic</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ovary</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syndrome</a:t>
            </a:r>
            <a:r>
              <a:rPr lang="tr-TR" sz="3200" dirty="0">
                <a:effectLst/>
                <a:latin typeface="Calibri" panose="020F0502020204030204" pitchFamily="34" charset="0"/>
                <a:ea typeface="Calibri" panose="020F0502020204030204" pitchFamily="34" charset="0"/>
                <a:cs typeface="Times New Roman" panose="02020603050405020304" pitchFamily="18" charset="0"/>
              </a:rPr>
              <a:t> (PCOS):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3200" dirty="0">
                <a:effectLst/>
                <a:latin typeface="Calibri" panose="020F0502020204030204" pitchFamily="34" charset="0"/>
                <a:ea typeface="Calibri" panose="020F0502020204030204" pitchFamily="34" charset="0"/>
                <a:cs typeface="Times New Roman" panose="02020603050405020304" pitchFamily="18" charset="0"/>
              </a:rPr>
              <a:t> Amsterdam ESHRE/ASRM-</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Sponsored</a:t>
            </a:r>
            <a:r>
              <a:rPr lang="tr-TR" sz="3200" dirty="0">
                <a:effectLst/>
                <a:latin typeface="Calibri" panose="020F0502020204030204" pitchFamily="34" charset="0"/>
                <a:ea typeface="Calibri" panose="020F0502020204030204" pitchFamily="34" charset="0"/>
                <a:cs typeface="Times New Roman" panose="02020603050405020304" pitchFamily="18" charset="0"/>
              </a:rPr>
              <a:t> 3rd PCOS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Consensus</a:t>
            </a:r>
            <a:r>
              <a:rPr lang="tr-TR" sz="3200" dirty="0">
                <a:effectLst/>
                <a:latin typeface="Calibri" panose="020F0502020204030204" pitchFamily="34" charset="0"/>
                <a:ea typeface="Calibri" panose="020F0502020204030204" pitchFamily="34" charset="0"/>
                <a:cs typeface="Times New Roman" panose="02020603050405020304" pitchFamily="18" charset="0"/>
              </a:rPr>
              <a:t> Workshop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Group</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In</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Fertility</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Sterility</a:t>
            </a:r>
            <a:r>
              <a:rPr lang="tr-TR" sz="3200" dirty="0">
                <a:effectLst/>
                <a:latin typeface="Calibri" panose="020F0502020204030204" pitchFamily="34" charset="0"/>
                <a:ea typeface="Calibri" panose="020F0502020204030204" pitchFamily="34" charset="0"/>
                <a:cs typeface="Times New Roman" panose="02020603050405020304" pitchFamily="18" charset="0"/>
              </a:rPr>
              <a:t>. 2012. </a:t>
            </a:r>
          </a:p>
          <a:p>
            <a:pPr marL="406400" indent="-406400">
              <a:lnSpc>
                <a:spcPct val="107000"/>
              </a:lnSpc>
              <a:spcAft>
                <a:spcPts val="800"/>
              </a:spcAft>
            </a:pPr>
            <a:r>
              <a:rPr lang="tr-TR" sz="3200" dirty="0">
                <a:effectLst/>
                <a:latin typeface="Calibri" panose="020F0502020204030204" pitchFamily="34" charset="0"/>
                <a:ea typeface="Calibri" panose="020F0502020204030204" pitchFamily="34" charset="0"/>
                <a:cs typeface="Times New Roman" panose="02020603050405020304" pitchFamily="18" charset="0"/>
              </a:rPr>
              <a:t>2.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Teede</a:t>
            </a:r>
            <a:r>
              <a:rPr lang="tr-TR" sz="3200" dirty="0">
                <a:effectLst/>
                <a:latin typeface="Calibri" panose="020F0502020204030204" pitchFamily="34" charset="0"/>
                <a:ea typeface="Calibri" panose="020F0502020204030204" pitchFamily="34" charset="0"/>
                <a:cs typeface="Times New Roman" panose="02020603050405020304" pitchFamily="18" charset="0"/>
              </a:rPr>
              <a:t> H,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Deeks</a:t>
            </a:r>
            <a:r>
              <a:rPr lang="tr-TR" sz="3200" dirty="0">
                <a:effectLst/>
                <a:latin typeface="Calibri" panose="020F0502020204030204" pitchFamily="34" charset="0"/>
                <a:ea typeface="Calibri" panose="020F0502020204030204" pitchFamily="34" charset="0"/>
                <a:cs typeface="Times New Roman" panose="02020603050405020304" pitchFamily="18" charset="0"/>
              </a:rPr>
              <a:t> 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Moran</a:t>
            </a:r>
            <a:r>
              <a:rPr lang="tr-TR" sz="3200" dirty="0">
                <a:effectLst/>
                <a:latin typeface="Calibri" panose="020F0502020204030204" pitchFamily="34" charset="0"/>
                <a:ea typeface="Calibri" panose="020F0502020204030204" pitchFamily="34" charset="0"/>
                <a:cs typeface="Times New Roman" panose="02020603050405020304" pitchFamily="18" charset="0"/>
              </a:rPr>
              <a:t> L.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Polycystic</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ovary</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syndrome</a:t>
            </a:r>
            <a:r>
              <a:rPr lang="tr-TR" sz="3200" dirty="0">
                <a:effectLst/>
                <a:latin typeface="Calibri" panose="020F0502020204030204" pitchFamily="34" charset="0"/>
                <a:ea typeface="Calibri" panose="020F0502020204030204" pitchFamily="34" charset="0"/>
                <a:cs typeface="Times New Roman" panose="02020603050405020304" pitchFamily="18" charset="0"/>
              </a:rPr>
              <a:t>: 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complex</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condition</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with</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psychological</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reproductive</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metabolic</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manifestations</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that</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impacts</a:t>
            </a:r>
            <a:r>
              <a:rPr lang="tr-TR" sz="3200" dirty="0">
                <a:effectLst/>
                <a:latin typeface="Calibri" panose="020F0502020204030204" pitchFamily="34" charset="0"/>
                <a:ea typeface="Calibri" panose="020F0502020204030204" pitchFamily="34" charset="0"/>
                <a:cs typeface="Times New Roman" panose="02020603050405020304" pitchFamily="18" charset="0"/>
              </a:rPr>
              <a:t> on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health</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across</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lifespan</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Vol</a:t>
            </a:r>
            <a:r>
              <a:rPr lang="tr-TR" sz="3200" dirty="0">
                <a:effectLst/>
                <a:latin typeface="Calibri" panose="020F0502020204030204" pitchFamily="34" charset="0"/>
                <a:ea typeface="Calibri" panose="020F0502020204030204" pitchFamily="34" charset="0"/>
                <a:cs typeface="Times New Roman" panose="02020603050405020304" pitchFamily="18" charset="0"/>
              </a:rPr>
              <a:t>. 8, BMC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Medicine</a:t>
            </a:r>
            <a:r>
              <a:rPr lang="tr-TR" sz="3200" dirty="0">
                <a:effectLst/>
                <a:latin typeface="Calibri" panose="020F0502020204030204" pitchFamily="34" charset="0"/>
                <a:ea typeface="Calibri" panose="020F0502020204030204" pitchFamily="34" charset="0"/>
                <a:cs typeface="Times New Roman" panose="02020603050405020304" pitchFamily="18" charset="0"/>
              </a:rPr>
              <a:t>. 2010. </a:t>
            </a:r>
          </a:p>
          <a:p>
            <a:pPr marL="406400" indent="-406400">
              <a:lnSpc>
                <a:spcPct val="107000"/>
              </a:lnSpc>
              <a:spcAft>
                <a:spcPts val="800"/>
              </a:spcAft>
            </a:pPr>
            <a:r>
              <a:rPr lang="tr-TR" sz="3200" dirty="0">
                <a:effectLst/>
                <a:latin typeface="Calibri" panose="020F0502020204030204" pitchFamily="34" charset="0"/>
                <a:ea typeface="Calibri" panose="020F0502020204030204" pitchFamily="34" charset="0"/>
                <a:cs typeface="Times New Roman" panose="02020603050405020304" pitchFamily="18" charset="0"/>
              </a:rPr>
              <a:t>3.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Rothenberg</a:t>
            </a:r>
            <a:r>
              <a:rPr lang="tr-TR" sz="3200" dirty="0">
                <a:effectLst/>
                <a:latin typeface="Calibri" panose="020F0502020204030204" pitchFamily="34" charset="0"/>
                <a:ea typeface="Calibri" panose="020F0502020204030204" pitchFamily="34" charset="0"/>
                <a:cs typeface="Times New Roman" panose="02020603050405020304" pitchFamily="18" charset="0"/>
              </a:rPr>
              <a:t> SS,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Beverley</a:t>
            </a:r>
            <a:r>
              <a:rPr lang="tr-TR" sz="3200" dirty="0">
                <a:effectLst/>
                <a:latin typeface="Calibri" panose="020F0502020204030204" pitchFamily="34" charset="0"/>
                <a:ea typeface="Calibri" panose="020F0502020204030204" pitchFamily="34" charset="0"/>
                <a:cs typeface="Times New Roman" panose="02020603050405020304" pitchFamily="18" charset="0"/>
              </a:rPr>
              <a:t> R,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Barnard</a:t>
            </a:r>
            <a:r>
              <a:rPr lang="tr-TR" sz="3200" dirty="0">
                <a:effectLst/>
                <a:latin typeface="Calibri" panose="020F0502020204030204" pitchFamily="34" charset="0"/>
                <a:ea typeface="Calibri" panose="020F0502020204030204" pitchFamily="34" charset="0"/>
                <a:cs typeface="Times New Roman" panose="02020603050405020304" pitchFamily="18" charset="0"/>
              </a:rPr>
              <a:t> E,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Baradaran-Shoraka</a:t>
            </a:r>
            <a:r>
              <a:rPr lang="tr-TR" sz="3200" dirty="0">
                <a:effectLst/>
                <a:latin typeface="Calibri" panose="020F0502020204030204" pitchFamily="34" charset="0"/>
                <a:ea typeface="Calibri" panose="020F0502020204030204" pitchFamily="34" charset="0"/>
                <a:cs typeface="Times New Roman" panose="02020603050405020304" pitchFamily="18" charset="0"/>
              </a:rPr>
              <a:t> M,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Sanfilippo</a:t>
            </a:r>
            <a:r>
              <a:rPr lang="tr-TR" sz="3200" dirty="0">
                <a:effectLst/>
                <a:latin typeface="Calibri" panose="020F0502020204030204" pitchFamily="34" charset="0"/>
                <a:ea typeface="Calibri" panose="020F0502020204030204" pitchFamily="34" charset="0"/>
                <a:cs typeface="Times New Roman" panose="02020603050405020304" pitchFamily="18" charset="0"/>
              </a:rPr>
              <a:t> JS.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Polycystic</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ovary</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syndrome</a:t>
            </a:r>
            <a:r>
              <a:rPr lang="tr-TR" sz="3200" dirty="0">
                <a:effectLst/>
                <a:latin typeface="Calibri" panose="020F0502020204030204" pitchFamily="34" charset="0"/>
                <a:ea typeface="Calibri" panose="020F0502020204030204" pitchFamily="34" charset="0"/>
                <a:cs typeface="Times New Roman" panose="02020603050405020304" pitchFamily="18" charset="0"/>
              </a:rPr>
              <a:t> in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adolescents</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Vol</a:t>
            </a:r>
            <a:r>
              <a:rPr lang="tr-TR" sz="3200" dirty="0">
                <a:effectLst/>
                <a:latin typeface="Calibri" panose="020F0502020204030204" pitchFamily="34" charset="0"/>
                <a:ea typeface="Calibri" panose="020F0502020204030204" pitchFamily="34" charset="0"/>
                <a:cs typeface="Times New Roman" panose="02020603050405020304" pitchFamily="18" charset="0"/>
              </a:rPr>
              <a:t>. 48, Best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Practice</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Research</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Clinical</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Obstetrics</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Gynaecology</a:t>
            </a:r>
            <a:r>
              <a:rPr lang="tr-TR" sz="3200" dirty="0">
                <a:effectLst/>
                <a:latin typeface="Calibri" panose="020F0502020204030204" pitchFamily="34" charset="0"/>
                <a:ea typeface="Calibri" panose="020F0502020204030204" pitchFamily="34" charset="0"/>
                <a:cs typeface="Times New Roman" panose="02020603050405020304" pitchFamily="18" charset="0"/>
              </a:rPr>
              <a:t>. 2018. p. 103–14. </a:t>
            </a:r>
          </a:p>
          <a:p>
            <a:pPr marL="406400" indent="-406400">
              <a:lnSpc>
                <a:spcPct val="107000"/>
              </a:lnSpc>
              <a:spcAft>
                <a:spcPts val="800"/>
              </a:spcAft>
            </a:pPr>
            <a:r>
              <a:rPr lang="tr-TR" sz="3200" dirty="0">
                <a:effectLst/>
                <a:latin typeface="Calibri" panose="020F0502020204030204" pitchFamily="34" charset="0"/>
                <a:ea typeface="Calibri" panose="020F0502020204030204" pitchFamily="34" charset="0"/>
                <a:cs typeface="Times New Roman" panose="02020603050405020304" pitchFamily="18" charset="0"/>
              </a:rPr>
              <a:t>4.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Puurunen</a:t>
            </a:r>
            <a:r>
              <a:rPr lang="tr-TR" sz="3200" dirty="0">
                <a:effectLst/>
                <a:latin typeface="Calibri" panose="020F0502020204030204" pitchFamily="34" charset="0"/>
                <a:ea typeface="Calibri" panose="020F0502020204030204" pitchFamily="34" charset="0"/>
                <a:cs typeface="Times New Roman" panose="02020603050405020304" pitchFamily="18" charset="0"/>
              </a:rPr>
              <a:t> J,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Piltonen</a:t>
            </a:r>
            <a:r>
              <a:rPr lang="tr-TR" sz="3200" dirty="0">
                <a:effectLst/>
                <a:latin typeface="Calibri" panose="020F0502020204030204" pitchFamily="34" charset="0"/>
                <a:ea typeface="Calibri" panose="020F0502020204030204" pitchFamily="34" charset="0"/>
                <a:cs typeface="Times New Roman" panose="02020603050405020304" pitchFamily="18" charset="0"/>
              </a:rPr>
              <a:t> 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Morin-Papunen</a:t>
            </a:r>
            <a:r>
              <a:rPr lang="tr-TR" sz="3200" dirty="0">
                <a:effectLst/>
                <a:latin typeface="Calibri" panose="020F0502020204030204" pitchFamily="34" charset="0"/>
                <a:ea typeface="Calibri" panose="020F0502020204030204" pitchFamily="34" charset="0"/>
                <a:cs typeface="Times New Roman" panose="02020603050405020304" pitchFamily="18" charset="0"/>
              </a:rPr>
              <a:t> L,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Perheentupa</a:t>
            </a:r>
            <a:r>
              <a:rPr lang="tr-TR" sz="3200" dirty="0">
                <a:effectLst/>
                <a:latin typeface="Calibri" panose="020F0502020204030204" pitchFamily="34" charset="0"/>
                <a:ea typeface="Calibri" panose="020F0502020204030204" pitchFamily="34" charset="0"/>
                <a:cs typeface="Times New Roman" panose="02020603050405020304" pitchFamily="18" charset="0"/>
              </a:rPr>
              <a:t> 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Järvelä</a:t>
            </a:r>
            <a:r>
              <a:rPr lang="tr-TR" sz="3200" dirty="0">
                <a:effectLst/>
                <a:latin typeface="Calibri" panose="020F0502020204030204" pitchFamily="34" charset="0"/>
                <a:ea typeface="Calibri" panose="020F0502020204030204" pitchFamily="34" charset="0"/>
                <a:cs typeface="Times New Roman" panose="02020603050405020304" pitchFamily="18" charset="0"/>
              </a:rPr>
              <a:t> I,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Ruokonen</a:t>
            </a:r>
            <a:r>
              <a:rPr lang="tr-TR" sz="3200" dirty="0">
                <a:effectLst/>
                <a:latin typeface="Calibri" panose="020F0502020204030204" pitchFamily="34" charset="0"/>
                <a:ea typeface="Calibri" panose="020F0502020204030204" pitchFamily="34" charset="0"/>
                <a:cs typeface="Times New Roman" panose="02020603050405020304" pitchFamily="18" charset="0"/>
              </a:rPr>
              <a:t> A, et al.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Unfavorable</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hormonal</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metabolic</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inflammatory</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alterations</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persist</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after</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menopause</a:t>
            </a:r>
            <a:r>
              <a:rPr lang="tr-TR" sz="3200" dirty="0">
                <a:effectLst/>
                <a:latin typeface="Calibri" panose="020F0502020204030204" pitchFamily="34" charset="0"/>
                <a:ea typeface="Calibri" panose="020F0502020204030204" pitchFamily="34" charset="0"/>
                <a:cs typeface="Times New Roman" panose="02020603050405020304" pitchFamily="18" charset="0"/>
              </a:rPr>
              <a:t> in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women</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with</a:t>
            </a:r>
            <a:r>
              <a:rPr lang="tr-TR" sz="3200" dirty="0">
                <a:effectLst/>
                <a:latin typeface="Calibri" panose="020F0502020204030204" pitchFamily="34" charset="0"/>
                <a:ea typeface="Calibri" panose="020F0502020204030204" pitchFamily="34" charset="0"/>
                <a:cs typeface="Times New Roman" panose="02020603050405020304" pitchFamily="18" charset="0"/>
              </a:rPr>
              <a:t> PCOS. J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Clin</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Endocrinol</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Metab</a:t>
            </a:r>
            <a:r>
              <a:rPr lang="tr-TR" sz="3200" dirty="0">
                <a:effectLst/>
                <a:latin typeface="Calibri" panose="020F0502020204030204" pitchFamily="34" charset="0"/>
                <a:ea typeface="Calibri" panose="020F0502020204030204" pitchFamily="34" charset="0"/>
                <a:cs typeface="Times New Roman" panose="02020603050405020304" pitchFamily="18" charset="0"/>
              </a:rPr>
              <a:t>. 2011;96(6):1827–34. </a:t>
            </a:r>
          </a:p>
          <a:p>
            <a:pPr marL="406400" indent="-406400">
              <a:lnSpc>
                <a:spcPct val="107000"/>
              </a:lnSpc>
              <a:spcAft>
                <a:spcPts val="800"/>
              </a:spcAft>
            </a:pPr>
            <a:r>
              <a:rPr lang="tr-TR" sz="3200" dirty="0">
                <a:effectLst/>
                <a:latin typeface="Calibri" panose="020F0502020204030204" pitchFamily="34" charset="0"/>
                <a:ea typeface="Calibri" panose="020F0502020204030204" pitchFamily="34" charset="0"/>
                <a:cs typeface="Times New Roman" panose="02020603050405020304" pitchFamily="18" charset="0"/>
              </a:rPr>
              <a:t>5.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Balikci</a:t>
            </a:r>
            <a:r>
              <a:rPr lang="tr-TR" sz="3200" dirty="0">
                <a:effectLst/>
                <a:latin typeface="Calibri" panose="020F0502020204030204" pitchFamily="34" charset="0"/>
                <a:ea typeface="Calibri" panose="020F0502020204030204" pitchFamily="34" charset="0"/>
                <a:cs typeface="Times New Roman" panose="02020603050405020304" pitchFamily="18" charset="0"/>
              </a:rPr>
              <a:t> A, Erdem M, Keskin U, Bozkurt Zincir S, Gülsün M, Özçelik F, et al.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Polikistik</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over</a:t>
            </a:r>
            <a:r>
              <a:rPr lang="tr-TR" sz="3200" dirty="0">
                <a:effectLst/>
                <a:latin typeface="Calibri" panose="020F0502020204030204" pitchFamily="34" charset="0"/>
                <a:ea typeface="Calibri" panose="020F0502020204030204" pitchFamily="34" charset="0"/>
                <a:cs typeface="Times New Roman" panose="02020603050405020304" pitchFamily="18" charset="0"/>
              </a:rPr>
              <a:t> sendromu olan hastalarda depresyon,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anksiyete</a:t>
            </a:r>
            <a:r>
              <a:rPr lang="tr-TR" sz="3200" dirty="0">
                <a:effectLst/>
                <a:latin typeface="Calibri" panose="020F0502020204030204" pitchFamily="34" charset="0"/>
                <a:ea typeface="Calibri" panose="020F0502020204030204" pitchFamily="34" charset="0"/>
                <a:cs typeface="Times New Roman" panose="02020603050405020304" pitchFamily="18" charset="0"/>
              </a:rPr>
              <a:t> ve Öfke.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Noropsikiyatri</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Ars</a:t>
            </a:r>
            <a:r>
              <a:rPr lang="tr-TR" sz="3200" dirty="0">
                <a:effectLst/>
                <a:latin typeface="Calibri" panose="020F0502020204030204" pitchFamily="34" charset="0"/>
                <a:ea typeface="Calibri" panose="020F0502020204030204" pitchFamily="34" charset="0"/>
                <a:cs typeface="Times New Roman" panose="02020603050405020304" pitchFamily="18" charset="0"/>
              </a:rPr>
              <a:t>. 2014;51(4):328–33. </a:t>
            </a:r>
          </a:p>
          <a:p>
            <a:pPr marL="406400" indent="-406400">
              <a:lnSpc>
                <a:spcPct val="107000"/>
              </a:lnSpc>
              <a:spcAft>
                <a:spcPts val="800"/>
              </a:spcAft>
            </a:pPr>
            <a:r>
              <a:rPr lang="tr-TR" sz="3200" dirty="0">
                <a:effectLst/>
                <a:latin typeface="Calibri" panose="020F0502020204030204" pitchFamily="34" charset="0"/>
                <a:ea typeface="Calibri" panose="020F0502020204030204" pitchFamily="34" charset="0"/>
                <a:cs typeface="Times New Roman" panose="02020603050405020304" pitchFamily="18" charset="0"/>
              </a:rPr>
              <a:t>6.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Basirat</a:t>
            </a:r>
            <a:r>
              <a:rPr lang="tr-TR" sz="3200" dirty="0">
                <a:effectLst/>
                <a:latin typeface="Calibri" panose="020F0502020204030204" pitchFamily="34" charset="0"/>
                <a:ea typeface="Calibri" panose="020F0502020204030204" pitchFamily="34" charset="0"/>
                <a:cs typeface="Times New Roman" panose="02020603050405020304" pitchFamily="18" charset="0"/>
              </a:rPr>
              <a:t> Z,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Faramarzi</a:t>
            </a:r>
            <a:r>
              <a:rPr lang="tr-TR" sz="3200" dirty="0">
                <a:effectLst/>
                <a:latin typeface="Calibri" panose="020F0502020204030204" pitchFamily="34" charset="0"/>
                <a:ea typeface="Calibri" panose="020F0502020204030204" pitchFamily="34" charset="0"/>
                <a:cs typeface="Times New Roman" panose="02020603050405020304" pitchFamily="18" charset="0"/>
              </a:rPr>
              <a:t> M,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Esmaelzadeh</a:t>
            </a:r>
            <a:r>
              <a:rPr lang="tr-TR" sz="3200" dirty="0">
                <a:effectLst/>
                <a:latin typeface="Calibri" panose="020F0502020204030204" pitchFamily="34" charset="0"/>
                <a:ea typeface="Calibri" panose="020F0502020204030204" pitchFamily="34" charset="0"/>
                <a:cs typeface="Times New Roman" panose="02020603050405020304" pitchFamily="18" charset="0"/>
              </a:rPr>
              <a:t> S,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Firoozjai</a:t>
            </a:r>
            <a:r>
              <a:rPr lang="tr-TR" sz="3200" dirty="0">
                <a:effectLst/>
                <a:latin typeface="Calibri" panose="020F0502020204030204" pitchFamily="34" charset="0"/>
                <a:ea typeface="Calibri" panose="020F0502020204030204" pitchFamily="34" charset="0"/>
                <a:cs typeface="Times New Roman" panose="02020603050405020304" pitchFamily="18" charset="0"/>
              </a:rPr>
              <a:t> SA,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Mahouti</a:t>
            </a:r>
            <a:r>
              <a:rPr lang="tr-TR" sz="3200" dirty="0">
                <a:effectLst/>
                <a:latin typeface="Calibri" panose="020F0502020204030204" pitchFamily="34" charset="0"/>
                <a:ea typeface="Calibri" panose="020F0502020204030204" pitchFamily="34" charset="0"/>
                <a:cs typeface="Times New Roman" panose="02020603050405020304" pitchFamily="18" charset="0"/>
              </a:rPr>
              <a:t> 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Geraili</a:t>
            </a:r>
            <a:r>
              <a:rPr lang="tr-TR" sz="3200" dirty="0">
                <a:effectLst/>
                <a:latin typeface="Calibri" panose="020F0502020204030204" pitchFamily="34" charset="0"/>
                <a:ea typeface="Calibri" panose="020F0502020204030204" pitchFamily="34" charset="0"/>
                <a:cs typeface="Times New Roman" panose="02020603050405020304" pitchFamily="18" charset="0"/>
              </a:rPr>
              <a:t> Z.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Stress</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depression</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sexual</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function</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alexithymia</a:t>
            </a:r>
            <a:r>
              <a:rPr lang="tr-TR" sz="3200" dirty="0">
                <a:effectLst/>
                <a:latin typeface="Calibri" panose="020F0502020204030204" pitchFamily="34" charset="0"/>
                <a:ea typeface="Calibri" panose="020F0502020204030204" pitchFamily="34" charset="0"/>
                <a:cs typeface="Times New Roman" panose="02020603050405020304" pitchFamily="18" charset="0"/>
              </a:rPr>
              <a:t> in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infertile</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females</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with</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without</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polycystic</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ovary</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syndrome</a:t>
            </a:r>
            <a:r>
              <a:rPr lang="tr-TR" sz="3200" dirty="0">
                <a:effectLst/>
                <a:latin typeface="Calibri" panose="020F0502020204030204" pitchFamily="34" charset="0"/>
                <a:ea typeface="Calibri" panose="020F0502020204030204" pitchFamily="34" charset="0"/>
                <a:cs typeface="Times New Roman" panose="02020603050405020304" pitchFamily="18" charset="0"/>
              </a:rPr>
              <a:t>: 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case-control</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study</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Int</a:t>
            </a:r>
            <a:r>
              <a:rPr lang="tr-TR" sz="3200" dirty="0">
                <a:effectLst/>
                <a:latin typeface="Calibri" panose="020F0502020204030204" pitchFamily="34" charset="0"/>
                <a:ea typeface="Calibri" panose="020F0502020204030204" pitchFamily="34" charset="0"/>
                <a:cs typeface="Times New Roman" panose="02020603050405020304" pitchFamily="18" charset="0"/>
              </a:rPr>
              <a:t> J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Fertil</a:t>
            </a:r>
            <a:r>
              <a:rPr lang="tr-TR" sz="3200" dirty="0">
                <a:effectLst/>
                <a:latin typeface="Calibri" panose="020F0502020204030204" pitchFamily="34" charset="0"/>
                <a:ea typeface="Calibri" panose="020F0502020204030204" pitchFamily="34" charset="0"/>
                <a:cs typeface="Times New Roman" panose="02020603050405020304" pitchFamily="18" charset="0"/>
              </a:rPr>
              <a:t> Steril. 2019;13(3):203–8. </a:t>
            </a:r>
          </a:p>
          <a:p>
            <a:pPr marL="406400" indent="-406400">
              <a:lnSpc>
                <a:spcPct val="107000"/>
              </a:lnSpc>
              <a:spcAft>
                <a:spcPts val="800"/>
              </a:spcAft>
            </a:pPr>
            <a:r>
              <a:rPr lang="tr-TR" sz="3200" dirty="0">
                <a:effectLst/>
                <a:latin typeface="Calibri" panose="020F0502020204030204" pitchFamily="34" charset="0"/>
                <a:ea typeface="Calibri" panose="020F0502020204030204" pitchFamily="34" charset="0"/>
                <a:cs typeface="Times New Roman" panose="02020603050405020304" pitchFamily="18" charset="0"/>
              </a:rPr>
              <a:t>7.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Jones</a:t>
            </a:r>
            <a:r>
              <a:rPr lang="tr-TR" sz="3200" dirty="0">
                <a:effectLst/>
                <a:latin typeface="Calibri" panose="020F0502020204030204" pitchFamily="34" charset="0"/>
                <a:ea typeface="Calibri" panose="020F0502020204030204" pitchFamily="34" charset="0"/>
                <a:cs typeface="Times New Roman" panose="02020603050405020304" pitchFamily="18" charset="0"/>
              </a:rPr>
              <a:t> GL,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Hall</a:t>
            </a:r>
            <a:r>
              <a:rPr lang="tr-TR" sz="3200" dirty="0">
                <a:effectLst/>
                <a:latin typeface="Calibri" panose="020F0502020204030204" pitchFamily="34" charset="0"/>
                <a:ea typeface="Calibri" panose="020F0502020204030204" pitchFamily="34" charset="0"/>
                <a:cs typeface="Times New Roman" panose="02020603050405020304" pitchFamily="18" charset="0"/>
              </a:rPr>
              <a:t> JM, Balen AH,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Ledger</a:t>
            </a:r>
            <a:r>
              <a:rPr lang="tr-TR" sz="3200" dirty="0">
                <a:effectLst/>
                <a:latin typeface="Calibri" panose="020F0502020204030204" pitchFamily="34" charset="0"/>
                <a:ea typeface="Calibri" panose="020F0502020204030204" pitchFamily="34" charset="0"/>
                <a:cs typeface="Times New Roman" panose="02020603050405020304" pitchFamily="18" charset="0"/>
              </a:rPr>
              <a:t> WL.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Health-related</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quality</a:t>
            </a:r>
            <a:r>
              <a:rPr lang="tr-TR" sz="3200" dirty="0">
                <a:effectLst/>
                <a:latin typeface="Calibri" panose="020F0502020204030204" pitchFamily="34" charset="0"/>
                <a:ea typeface="Calibri" panose="020F0502020204030204" pitchFamily="34" charset="0"/>
                <a:cs typeface="Times New Roman" panose="02020603050405020304" pitchFamily="18" charset="0"/>
              </a:rPr>
              <a:t> of life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measurement</a:t>
            </a:r>
            <a:r>
              <a:rPr lang="tr-TR" sz="3200" dirty="0">
                <a:effectLst/>
                <a:latin typeface="Calibri" panose="020F0502020204030204" pitchFamily="34" charset="0"/>
                <a:ea typeface="Calibri" panose="020F0502020204030204" pitchFamily="34" charset="0"/>
                <a:cs typeface="Times New Roman" panose="02020603050405020304" pitchFamily="18" charset="0"/>
              </a:rPr>
              <a:t> in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women</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with</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polycystic</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ovary</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syndrome</a:t>
            </a:r>
            <a:r>
              <a:rPr lang="tr-TR" sz="3200" dirty="0">
                <a:effectLst/>
                <a:latin typeface="Calibri" panose="020F0502020204030204" pitchFamily="34" charset="0"/>
                <a:ea typeface="Calibri" panose="020F0502020204030204" pitchFamily="34" charset="0"/>
                <a:cs typeface="Times New Roman" panose="02020603050405020304" pitchFamily="18" charset="0"/>
              </a:rPr>
              <a:t>: 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systematic</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review</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Vol</a:t>
            </a:r>
            <a:r>
              <a:rPr lang="tr-TR" sz="3200" dirty="0">
                <a:effectLst/>
                <a:latin typeface="Calibri" panose="020F0502020204030204" pitchFamily="34" charset="0"/>
                <a:ea typeface="Calibri" panose="020F0502020204030204" pitchFamily="34" charset="0"/>
                <a:cs typeface="Times New Roman" panose="02020603050405020304" pitchFamily="18" charset="0"/>
              </a:rPr>
              <a:t>. 14, Human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Reproduction</a:t>
            </a:r>
            <a:r>
              <a:rPr lang="tr-TR" sz="3200" dirty="0">
                <a:effectLst/>
                <a:latin typeface="Calibri" panose="020F0502020204030204" pitchFamily="34" charset="0"/>
                <a:ea typeface="Calibri" panose="020F0502020204030204" pitchFamily="34" charset="0"/>
                <a:cs typeface="Times New Roman" panose="02020603050405020304" pitchFamily="18" charset="0"/>
              </a:rPr>
              <a:t> Update. 2008. p. 15–25. </a:t>
            </a:r>
          </a:p>
          <a:p>
            <a:pPr marL="406400" indent="-406400">
              <a:lnSpc>
                <a:spcPct val="107000"/>
              </a:lnSpc>
              <a:spcAft>
                <a:spcPts val="800"/>
              </a:spcAft>
            </a:pPr>
            <a:r>
              <a:rPr lang="tr-TR" sz="3200" dirty="0">
                <a:effectLst/>
                <a:latin typeface="Calibri" panose="020F0502020204030204" pitchFamily="34" charset="0"/>
                <a:ea typeface="Calibri" panose="020F0502020204030204" pitchFamily="34" charset="0"/>
                <a:cs typeface="Times New Roman" panose="02020603050405020304" pitchFamily="18" charset="0"/>
              </a:rPr>
              <a:t>8.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Panico</a:t>
            </a:r>
            <a:r>
              <a:rPr lang="tr-TR" sz="3200" dirty="0">
                <a:effectLst/>
                <a:latin typeface="Calibri" panose="020F0502020204030204" pitchFamily="34" charset="0"/>
                <a:ea typeface="Calibri" panose="020F0502020204030204" pitchFamily="34" charset="0"/>
                <a:cs typeface="Times New Roman" panose="02020603050405020304" pitchFamily="18" charset="0"/>
              </a:rPr>
              <a:t> 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Messina</a:t>
            </a:r>
            <a:r>
              <a:rPr lang="tr-TR" sz="3200" dirty="0">
                <a:effectLst/>
                <a:latin typeface="Calibri" panose="020F0502020204030204" pitchFamily="34" charset="0"/>
                <a:ea typeface="Calibri" panose="020F0502020204030204" pitchFamily="34" charset="0"/>
                <a:cs typeface="Times New Roman" panose="02020603050405020304" pitchFamily="18" charset="0"/>
              </a:rPr>
              <a:t> G,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Lupoli</a:t>
            </a:r>
            <a:r>
              <a:rPr lang="tr-TR" sz="3200" dirty="0">
                <a:effectLst/>
                <a:latin typeface="Calibri" panose="020F0502020204030204" pitchFamily="34" charset="0"/>
                <a:ea typeface="Calibri" panose="020F0502020204030204" pitchFamily="34" charset="0"/>
                <a:cs typeface="Times New Roman" panose="02020603050405020304" pitchFamily="18" charset="0"/>
              </a:rPr>
              <a:t> GA,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Lupoli</a:t>
            </a:r>
            <a:r>
              <a:rPr lang="tr-TR" sz="3200" dirty="0">
                <a:effectLst/>
                <a:latin typeface="Calibri" panose="020F0502020204030204" pitchFamily="34" charset="0"/>
                <a:ea typeface="Calibri" panose="020F0502020204030204" pitchFamily="34" charset="0"/>
                <a:cs typeface="Times New Roman" panose="02020603050405020304" pitchFamily="18" charset="0"/>
              </a:rPr>
              <a:t> R,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Cacciapuoti</a:t>
            </a:r>
            <a:r>
              <a:rPr lang="tr-TR" sz="3200" dirty="0">
                <a:effectLst/>
                <a:latin typeface="Calibri" panose="020F0502020204030204" pitchFamily="34" charset="0"/>
                <a:ea typeface="Calibri" panose="020F0502020204030204" pitchFamily="34" charset="0"/>
                <a:cs typeface="Times New Roman" panose="02020603050405020304" pitchFamily="18" charset="0"/>
              </a:rPr>
              <a:t> M,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Moscatelli</a:t>
            </a:r>
            <a:r>
              <a:rPr lang="tr-TR" sz="3200" dirty="0">
                <a:effectLst/>
                <a:latin typeface="Calibri" panose="020F0502020204030204" pitchFamily="34" charset="0"/>
                <a:ea typeface="Calibri" panose="020F0502020204030204" pitchFamily="34" charset="0"/>
                <a:cs typeface="Times New Roman" panose="02020603050405020304" pitchFamily="18" charset="0"/>
              </a:rPr>
              <a:t> F, et al.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Quality</a:t>
            </a:r>
            <a:r>
              <a:rPr lang="tr-TR" sz="3200" dirty="0">
                <a:effectLst/>
                <a:latin typeface="Calibri" panose="020F0502020204030204" pitchFamily="34" charset="0"/>
                <a:ea typeface="Calibri" panose="020F0502020204030204" pitchFamily="34" charset="0"/>
                <a:cs typeface="Times New Roman" panose="02020603050405020304" pitchFamily="18" charset="0"/>
              </a:rPr>
              <a:t> of life in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overweight</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Obese</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3200" dirty="0">
                <a:effectLst/>
                <a:latin typeface="Calibri" panose="020F0502020204030204" pitchFamily="34" charset="0"/>
                <a:ea typeface="Calibri" panose="020F0502020204030204" pitchFamily="34" charset="0"/>
                <a:cs typeface="Times New Roman" panose="02020603050405020304" pitchFamily="18" charset="0"/>
              </a:rPr>
              <a:t> normal-</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weight</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women</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with</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polycystic</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ovary</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syndrome</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Patient</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Prefer</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Adherence</a:t>
            </a:r>
            <a:r>
              <a:rPr lang="tr-TR" sz="3200" dirty="0">
                <a:effectLst/>
                <a:latin typeface="Calibri" panose="020F0502020204030204" pitchFamily="34" charset="0"/>
                <a:ea typeface="Calibri" panose="020F0502020204030204" pitchFamily="34" charset="0"/>
                <a:cs typeface="Times New Roman" panose="02020603050405020304" pitchFamily="18" charset="0"/>
              </a:rPr>
              <a:t>. 2017;11:423–9. </a:t>
            </a:r>
          </a:p>
          <a:p>
            <a:pPr marL="406400" indent="-406400">
              <a:lnSpc>
                <a:spcPct val="107000"/>
              </a:lnSpc>
              <a:spcAft>
                <a:spcPts val="800"/>
              </a:spcAft>
            </a:pPr>
            <a:r>
              <a:rPr lang="tr-TR" sz="3200" dirty="0">
                <a:effectLst/>
                <a:latin typeface="Calibri" panose="020F0502020204030204" pitchFamily="34" charset="0"/>
                <a:ea typeface="Calibri" panose="020F0502020204030204" pitchFamily="34" charset="0"/>
                <a:cs typeface="Times New Roman" panose="02020603050405020304" pitchFamily="18" charset="0"/>
              </a:rPr>
              <a:t>9.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Bazarganipour</a:t>
            </a:r>
            <a:r>
              <a:rPr lang="tr-TR" sz="3200" dirty="0">
                <a:effectLst/>
                <a:latin typeface="Calibri" panose="020F0502020204030204" pitchFamily="34" charset="0"/>
                <a:ea typeface="Calibri" panose="020F0502020204030204" pitchFamily="34" charset="0"/>
                <a:cs typeface="Times New Roman" panose="02020603050405020304" pitchFamily="18" charset="0"/>
              </a:rPr>
              <a:t> F,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Taghavi</a:t>
            </a:r>
            <a:r>
              <a:rPr lang="tr-TR" sz="3200" dirty="0">
                <a:effectLst/>
                <a:latin typeface="Calibri" panose="020F0502020204030204" pitchFamily="34" charset="0"/>
                <a:ea typeface="Calibri" panose="020F0502020204030204" pitchFamily="34" charset="0"/>
                <a:cs typeface="Times New Roman" panose="02020603050405020304" pitchFamily="18" charset="0"/>
              </a:rPr>
              <a:t> SA,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Montazeri</a:t>
            </a:r>
            <a:r>
              <a:rPr lang="tr-TR" sz="3200" dirty="0">
                <a:effectLst/>
                <a:latin typeface="Calibri" panose="020F0502020204030204" pitchFamily="34" charset="0"/>
                <a:ea typeface="Calibri" panose="020F0502020204030204" pitchFamily="34" charset="0"/>
                <a:cs typeface="Times New Roman" panose="02020603050405020304" pitchFamily="18" charset="0"/>
              </a:rPr>
              <a:t> 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Ahmadi</a:t>
            </a:r>
            <a:r>
              <a:rPr lang="tr-TR" sz="3200" dirty="0">
                <a:effectLst/>
                <a:latin typeface="Calibri" panose="020F0502020204030204" pitchFamily="34" charset="0"/>
                <a:ea typeface="Calibri" panose="020F0502020204030204" pitchFamily="34" charset="0"/>
                <a:cs typeface="Times New Roman" panose="02020603050405020304" pitchFamily="18" charset="0"/>
              </a:rPr>
              <a:t> F,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Chaman</a:t>
            </a:r>
            <a:r>
              <a:rPr lang="tr-TR" sz="3200" dirty="0">
                <a:effectLst/>
                <a:latin typeface="Calibri" panose="020F0502020204030204" pitchFamily="34" charset="0"/>
                <a:ea typeface="Calibri" panose="020F0502020204030204" pitchFamily="34" charset="0"/>
                <a:cs typeface="Times New Roman" panose="02020603050405020304" pitchFamily="18" charset="0"/>
              </a:rPr>
              <a:t> R,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Khosravi</a:t>
            </a:r>
            <a:r>
              <a:rPr lang="tr-TR" sz="3200" dirty="0">
                <a:effectLst/>
                <a:latin typeface="Calibri" panose="020F0502020204030204" pitchFamily="34" charset="0"/>
                <a:ea typeface="Calibri" panose="020F0502020204030204" pitchFamily="34" charset="0"/>
                <a:cs typeface="Times New Roman" panose="02020603050405020304" pitchFamily="18" charset="0"/>
              </a:rPr>
              <a:t> 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impact</a:t>
            </a:r>
            <a:r>
              <a:rPr lang="tr-TR" sz="3200" dirty="0">
                <a:effectLst/>
                <a:latin typeface="Calibri" panose="020F0502020204030204" pitchFamily="34" charset="0"/>
                <a:ea typeface="Calibri" panose="020F0502020204030204" pitchFamily="34" charset="0"/>
                <a:cs typeface="Times New Roman" panose="02020603050405020304" pitchFamily="18" charset="0"/>
              </a:rPr>
              <a:t> of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polycystic</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ovary</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syndrome</a:t>
            </a:r>
            <a:r>
              <a:rPr lang="tr-TR" sz="3200" dirty="0">
                <a:effectLst/>
                <a:latin typeface="Calibri" panose="020F0502020204030204" pitchFamily="34" charset="0"/>
                <a:ea typeface="Calibri" panose="020F0502020204030204" pitchFamily="34" charset="0"/>
                <a:cs typeface="Times New Roman" panose="02020603050405020304" pitchFamily="18" charset="0"/>
              </a:rPr>
              <a:t> on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health-related</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quality</a:t>
            </a:r>
            <a:r>
              <a:rPr lang="tr-TR" sz="3200" dirty="0">
                <a:effectLst/>
                <a:latin typeface="Calibri" panose="020F0502020204030204" pitchFamily="34" charset="0"/>
                <a:ea typeface="Calibri" panose="020F0502020204030204" pitchFamily="34" charset="0"/>
                <a:cs typeface="Times New Roman" panose="02020603050405020304" pitchFamily="18" charset="0"/>
              </a:rPr>
              <a:t> of life: 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systematic</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review</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3200" dirty="0">
                <a:effectLst/>
                <a:latin typeface="Calibri" panose="020F0502020204030204" pitchFamily="34" charset="0"/>
                <a:ea typeface="Calibri" panose="020F0502020204030204" pitchFamily="34" charset="0"/>
                <a:cs typeface="Times New Roman" panose="02020603050405020304" pitchFamily="18" charset="0"/>
              </a:rPr>
              <a:t> meta-</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analysis</a:t>
            </a:r>
            <a:r>
              <a:rPr lang="tr-TR" sz="3200" dirty="0">
                <a:effectLst/>
                <a:latin typeface="Calibri" panose="020F0502020204030204" pitchFamily="34" charset="0"/>
                <a:ea typeface="Calibri" panose="020F0502020204030204" pitchFamily="34" charset="0"/>
                <a:cs typeface="Times New Roman" panose="02020603050405020304" pitchFamily="18" charset="0"/>
              </a:rPr>
              <a:t>. Iran J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Reprod</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Med</a:t>
            </a:r>
            <a:r>
              <a:rPr lang="tr-TR" sz="3200" dirty="0">
                <a:effectLst/>
                <a:latin typeface="Calibri" panose="020F0502020204030204" pitchFamily="34" charset="0"/>
                <a:ea typeface="Calibri" panose="020F0502020204030204" pitchFamily="34" charset="0"/>
                <a:cs typeface="Times New Roman" panose="02020603050405020304" pitchFamily="18" charset="0"/>
              </a:rPr>
              <a:t>. 2015;13(2):61–70. </a:t>
            </a:r>
          </a:p>
          <a:p>
            <a:pPr marL="406400" indent="-406400">
              <a:lnSpc>
                <a:spcPct val="107000"/>
              </a:lnSpc>
              <a:spcAft>
                <a:spcPts val="800"/>
              </a:spcAft>
            </a:pPr>
            <a:r>
              <a:rPr lang="tr-TR" sz="3200" dirty="0">
                <a:effectLst/>
                <a:latin typeface="Calibri" panose="020F0502020204030204" pitchFamily="34" charset="0"/>
                <a:ea typeface="Calibri" panose="020F0502020204030204" pitchFamily="34" charset="0"/>
                <a:cs typeface="Times New Roman" panose="02020603050405020304" pitchFamily="18" charset="0"/>
              </a:rPr>
              <a:t>10.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McCook</a:t>
            </a:r>
            <a:r>
              <a:rPr lang="tr-TR" sz="3200" dirty="0">
                <a:effectLst/>
                <a:latin typeface="Calibri" panose="020F0502020204030204" pitchFamily="34" charset="0"/>
                <a:ea typeface="Calibri" panose="020F0502020204030204" pitchFamily="34" charset="0"/>
                <a:cs typeface="Times New Roman" panose="02020603050405020304" pitchFamily="18" charset="0"/>
              </a:rPr>
              <a:t> JG,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Reame</a:t>
            </a:r>
            <a:r>
              <a:rPr lang="tr-TR" sz="3200" dirty="0">
                <a:effectLst/>
                <a:latin typeface="Calibri" panose="020F0502020204030204" pitchFamily="34" charset="0"/>
                <a:ea typeface="Calibri" panose="020F0502020204030204" pitchFamily="34" charset="0"/>
                <a:cs typeface="Times New Roman" panose="02020603050405020304" pitchFamily="18" charset="0"/>
              </a:rPr>
              <a:t> NE, Thatcher SS.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Health-related</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quality</a:t>
            </a:r>
            <a:r>
              <a:rPr lang="tr-TR" sz="3200" dirty="0">
                <a:effectLst/>
                <a:latin typeface="Calibri" panose="020F0502020204030204" pitchFamily="34" charset="0"/>
                <a:ea typeface="Calibri" panose="020F0502020204030204" pitchFamily="34" charset="0"/>
                <a:cs typeface="Times New Roman" panose="02020603050405020304" pitchFamily="18" charset="0"/>
              </a:rPr>
              <a:t> of life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issues</a:t>
            </a:r>
            <a:r>
              <a:rPr lang="tr-TR" sz="3200" dirty="0">
                <a:effectLst/>
                <a:latin typeface="Calibri" panose="020F0502020204030204" pitchFamily="34" charset="0"/>
                <a:ea typeface="Calibri" panose="020F0502020204030204" pitchFamily="34" charset="0"/>
                <a:cs typeface="Times New Roman" panose="02020603050405020304" pitchFamily="18" charset="0"/>
              </a:rPr>
              <a:t> in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women</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with</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polycystic</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ovary</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syndrome</a:t>
            </a:r>
            <a:r>
              <a:rPr lang="tr-TR" sz="3200" dirty="0">
                <a:effectLst/>
                <a:latin typeface="Calibri" panose="020F0502020204030204" pitchFamily="34" charset="0"/>
                <a:ea typeface="Calibri" panose="020F0502020204030204" pitchFamily="34" charset="0"/>
                <a:cs typeface="Times New Roman" panose="02020603050405020304" pitchFamily="18" charset="0"/>
              </a:rPr>
              <a:t>. JOGNN - J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Obstet</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Gynecol</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Neonatal</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Nurs</a:t>
            </a:r>
            <a:r>
              <a:rPr lang="tr-TR" sz="3200" dirty="0">
                <a:effectLst/>
                <a:latin typeface="Calibri" panose="020F0502020204030204" pitchFamily="34" charset="0"/>
                <a:ea typeface="Calibri" panose="020F0502020204030204" pitchFamily="34" charset="0"/>
                <a:cs typeface="Times New Roman" panose="02020603050405020304" pitchFamily="18" charset="0"/>
              </a:rPr>
              <a:t>. 2005;34(1):12–20. </a:t>
            </a:r>
          </a:p>
          <a:p>
            <a:pPr marL="406400" indent="-406400">
              <a:lnSpc>
                <a:spcPct val="107000"/>
              </a:lnSpc>
              <a:spcAft>
                <a:spcPts val="800"/>
              </a:spcAft>
            </a:pPr>
            <a:r>
              <a:rPr lang="tr-TR" sz="3200" dirty="0">
                <a:effectLst/>
                <a:latin typeface="Calibri" panose="020F0502020204030204" pitchFamily="34" charset="0"/>
                <a:ea typeface="Calibri" panose="020F0502020204030204" pitchFamily="34" charset="0"/>
                <a:cs typeface="Times New Roman" panose="02020603050405020304" pitchFamily="18" charset="0"/>
              </a:rPr>
              <a:t>11.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Behboodi</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Moghadam</a:t>
            </a:r>
            <a:r>
              <a:rPr lang="tr-TR" sz="3200" dirty="0">
                <a:effectLst/>
                <a:latin typeface="Calibri" panose="020F0502020204030204" pitchFamily="34" charset="0"/>
                <a:ea typeface="Calibri" panose="020F0502020204030204" pitchFamily="34" charset="0"/>
                <a:cs typeface="Times New Roman" panose="02020603050405020304" pitchFamily="18" charset="0"/>
              </a:rPr>
              <a:t> Z,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Fereidooni</a:t>
            </a:r>
            <a:r>
              <a:rPr lang="tr-TR" sz="3200" dirty="0">
                <a:effectLst/>
                <a:latin typeface="Calibri" panose="020F0502020204030204" pitchFamily="34" charset="0"/>
                <a:ea typeface="Calibri" panose="020F0502020204030204" pitchFamily="34" charset="0"/>
                <a:cs typeface="Times New Roman" panose="02020603050405020304" pitchFamily="18" charset="0"/>
              </a:rPr>
              <a:t> B,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Saffari</a:t>
            </a:r>
            <a:r>
              <a:rPr lang="tr-TR" sz="3200" dirty="0">
                <a:effectLst/>
                <a:latin typeface="Calibri" panose="020F0502020204030204" pitchFamily="34" charset="0"/>
                <a:ea typeface="Calibri" panose="020F0502020204030204" pitchFamily="34" charset="0"/>
                <a:cs typeface="Times New Roman" panose="02020603050405020304" pitchFamily="18" charset="0"/>
              </a:rPr>
              <a:t> M,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Montazeri</a:t>
            </a:r>
            <a:r>
              <a:rPr lang="tr-TR" sz="3200" dirty="0">
                <a:effectLst/>
                <a:latin typeface="Calibri" panose="020F0502020204030204" pitchFamily="34" charset="0"/>
                <a:ea typeface="Calibri" panose="020F0502020204030204" pitchFamily="34" charset="0"/>
                <a:cs typeface="Times New Roman" panose="02020603050405020304" pitchFamily="18" charset="0"/>
              </a:rPr>
              <a:t> 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Polycystic</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ovary</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syndrome</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its</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impact</a:t>
            </a:r>
            <a:r>
              <a:rPr lang="tr-TR" sz="3200" dirty="0">
                <a:effectLst/>
                <a:latin typeface="Calibri" panose="020F0502020204030204" pitchFamily="34" charset="0"/>
                <a:ea typeface="Calibri" panose="020F0502020204030204" pitchFamily="34" charset="0"/>
                <a:cs typeface="Times New Roman" panose="02020603050405020304" pitchFamily="18" charset="0"/>
              </a:rPr>
              <a:t> on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Iranian</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women’s</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quality</a:t>
            </a:r>
            <a:r>
              <a:rPr lang="tr-TR" sz="3200" dirty="0">
                <a:effectLst/>
                <a:latin typeface="Calibri" panose="020F0502020204030204" pitchFamily="34" charset="0"/>
                <a:ea typeface="Calibri" panose="020F0502020204030204" pitchFamily="34" charset="0"/>
                <a:cs typeface="Times New Roman" panose="02020603050405020304" pitchFamily="18" charset="0"/>
              </a:rPr>
              <a:t> of life: A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population-based</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study</a:t>
            </a:r>
            <a:r>
              <a:rPr lang="tr-TR" sz="3200" dirty="0">
                <a:effectLst/>
                <a:latin typeface="Calibri" panose="020F0502020204030204" pitchFamily="34" charset="0"/>
                <a:ea typeface="Calibri" panose="020F0502020204030204" pitchFamily="34" charset="0"/>
                <a:cs typeface="Times New Roman" panose="02020603050405020304" pitchFamily="18" charset="0"/>
              </a:rPr>
              <a:t>. BMC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Womens</a:t>
            </a:r>
            <a:r>
              <a:rPr lang="tr-TR" sz="32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err="1">
                <a:effectLst/>
                <a:latin typeface="Calibri" panose="020F0502020204030204" pitchFamily="34" charset="0"/>
                <a:ea typeface="Calibri" panose="020F0502020204030204" pitchFamily="34" charset="0"/>
                <a:cs typeface="Times New Roman" panose="02020603050405020304" pitchFamily="18" charset="0"/>
              </a:rPr>
              <a:t>Health</a:t>
            </a:r>
            <a:r>
              <a:rPr lang="tr-TR" sz="3200" dirty="0">
                <a:effectLst/>
                <a:latin typeface="Calibri" panose="020F0502020204030204" pitchFamily="34" charset="0"/>
                <a:ea typeface="Calibri" panose="020F0502020204030204" pitchFamily="34" charset="0"/>
                <a:cs typeface="Times New Roman" panose="02020603050405020304" pitchFamily="18" charset="0"/>
              </a:rPr>
              <a:t>. 2018;18(1). </a:t>
            </a:r>
          </a:p>
          <a:p>
            <a:pPr>
              <a:lnSpc>
                <a:spcPct val="107000"/>
              </a:lnSpc>
              <a:spcAft>
                <a:spcPts val="800"/>
              </a:spcAft>
            </a:pPr>
            <a:r>
              <a:rPr lang="tr-TR" sz="3200" dirty="0">
                <a:effectLst/>
                <a:latin typeface="Calibri" panose="020F0502020204030204" pitchFamily="34" charset="0"/>
                <a:ea typeface="Calibri" panose="020F0502020204030204" pitchFamily="34" charset="0"/>
                <a:cs typeface="Times New Roman" panose="02020603050405020304" pitchFamily="18" charset="0"/>
              </a:rPr>
              <a:t>12.       KOYUTÜRK G. POLİKİSTİK OVER SENDROMU YAŞAM KALİTESİ-50 ÖLÇEĞİ’NİN TÜRKÇE UYARLAMASININ GEÇERLİK VE GÜVENİRLİĞİ.</a:t>
            </a:r>
          </a:p>
          <a:p>
            <a:pPr marL="285750" indent="-285750">
              <a:buFont typeface="Wingdings" panose="05000000000000000000" pitchFamily="2" charset="2"/>
              <a:buChar char="Ø"/>
            </a:pPr>
            <a:endParaRPr lang="tr-TR" sz="1800" dirty="0">
              <a:ea typeface="+mn-lt"/>
              <a:cs typeface="+mn-lt"/>
            </a:endParaRPr>
          </a:p>
        </p:txBody>
      </p:sp>
    </p:spTree>
    <p:extLst>
      <p:ext uri="{BB962C8B-B14F-4D97-AF65-F5344CB8AC3E}">
        <p14:creationId xmlns:p14="http://schemas.microsoft.com/office/powerpoint/2010/main" val="378657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lstStyle/>
          <a:p>
            <a:pPr algn="ctr"/>
            <a:endParaRPr lang="tr-TR" dirty="0"/>
          </a:p>
        </p:txBody>
      </p:sp>
      <p:pic>
        <p:nvPicPr>
          <p:cNvPr id="3074" name="Picture 2">
            <a:extLst>
              <a:ext uri="{FF2B5EF4-FFF2-40B4-BE49-F238E27FC236}">
                <a16:creationId xmlns:a16="http://schemas.microsoft.com/office/drawing/2014/main" id="{FA7A35F1-03A3-46B6-9D3E-35E7C49D80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4575" y="2168525"/>
            <a:ext cx="7419975" cy="333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124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AE74881-0634-4E74-A17E-9EEABA342A45}"/>
              </a:ext>
            </a:extLst>
          </p:cNvPr>
          <p:cNvSpPr>
            <a:spLocks noGrp="1"/>
          </p:cNvSpPr>
          <p:nvPr>
            <p:ph type="title"/>
          </p:nvPr>
        </p:nvSpPr>
        <p:spPr/>
        <p:txBody>
          <a:bodyPr/>
          <a:lstStyle/>
          <a:p>
            <a:r>
              <a:rPr lang="tr-TR" dirty="0">
                <a:solidFill>
                  <a:schemeClr val="bg1"/>
                </a:solidFill>
              </a:rPr>
              <a:t>PLAN</a:t>
            </a:r>
          </a:p>
        </p:txBody>
      </p:sp>
      <p:sp>
        <p:nvSpPr>
          <p:cNvPr id="5" name="Metin Yer Tutucusu 4">
            <a:extLst>
              <a:ext uri="{FF2B5EF4-FFF2-40B4-BE49-F238E27FC236}">
                <a16:creationId xmlns:a16="http://schemas.microsoft.com/office/drawing/2014/main" id="{B0B1168B-D99B-4AF7-9658-441BCEE82B03}"/>
              </a:ext>
            </a:extLst>
          </p:cNvPr>
          <p:cNvSpPr>
            <a:spLocks noGrp="1"/>
          </p:cNvSpPr>
          <p:nvPr>
            <p:ph type="body" idx="1"/>
          </p:nvPr>
        </p:nvSpPr>
        <p:spPr/>
        <p:txBody>
          <a:bodyPr/>
          <a:lstStyle/>
          <a:p>
            <a:endParaRPr lang="tr-TR" dirty="0"/>
          </a:p>
        </p:txBody>
      </p:sp>
      <p:sp>
        <p:nvSpPr>
          <p:cNvPr id="6" name="İçerik Yer Tutucusu 5">
            <a:extLst>
              <a:ext uri="{FF2B5EF4-FFF2-40B4-BE49-F238E27FC236}">
                <a16:creationId xmlns:a16="http://schemas.microsoft.com/office/drawing/2014/main" id="{59DF106F-AB1E-4E72-B158-19481AC27A89}"/>
              </a:ext>
            </a:extLst>
          </p:cNvPr>
          <p:cNvSpPr>
            <a:spLocks noGrp="1"/>
          </p:cNvSpPr>
          <p:nvPr>
            <p:ph sz="half" idx="2"/>
          </p:nvPr>
        </p:nvSpPr>
        <p:spPr/>
        <p:txBody>
          <a:bodyPr>
            <a:normAutofit fontScale="92500" lnSpcReduction="20000"/>
          </a:bodyPr>
          <a:lstStyle/>
          <a:p>
            <a:r>
              <a:rPr lang="en-US" dirty="0"/>
              <a:t>W</a:t>
            </a:r>
            <a:r>
              <a:rPr lang="tr-TR" dirty="0"/>
              <a:t>hat</a:t>
            </a:r>
            <a:r>
              <a:rPr lang="en-US" dirty="0"/>
              <a:t> </a:t>
            </a:r>
            <a:r>
              <a:rPr lang="tr-TR" dirty="0"/>
              <a:t>ıs</a:t>
            </a:r>
            <a:r>
              <a:rPr lang="en-US" dirty="0"/>
              <a:t> P</a:t>
            </a:r>
            <a:r>
              <a:rPr lang="tr-TR" dirty="0" err="1"/>
              <a:t>olycytic</a:t>
            </a:r>
            <a:r>
              <a:rPr lang="tr-TR" dirty="0"/>
              <a:t> </a:t>
            </a:r>
            <a:r>
              <a:rPr lang="en-US" dirty="0"/>
              <a:t>O</a:t>
            </a:r>
            <a:r>
              <a:rPr lang="tr-TR" dirty="0" err="1"/>
              <a:t>vary</a:t>
            </a:r>
            <a:r>
              <a:rPr lang="en-US" dirty="0"/>
              <a:t> S</a:t>
            </a:r>
            <a:r>
              <a:rPr lang="tr-TR" dirty="0" err="1"/>
              <a:t>yndrome</a:t>
            </a:r>
            <a:r>
              <a:rPr lang="en-US" dirty="0"/>
              <a:t>(PCOS)?</a:t>
            </a:r>
            <a:endParaRPr lang="tr-TR" dirty="0"/>
          </a:p>
          <a:p>
            <a:r>
              <a:rPr lang="en-US" dirty="0"/>
              <a:t>PCOS</a:t>
            </a:r>
            <a:r>
              <a:rPr lang="tr-TR" dirty="0"/>
              <a:t> </a:t>
            </a:r>
            <a:r>
              <a:rPr lang="tr-TR" dirty="0" err="1"/>
              <a:t>symptoms</a:t>
            </a:r>
            <a:r>
              <a:rPr lang="tr-TR" dirty="0"/>
              <a:t> </a:t>
            </a:r>
            <a:r>
              <a:rPr lang="tr-TR" dirty="0" err="1"/>
              <a:t>and</a:t>
            </a:r>
            <a:r>
              <a:rPr lang="tr-TR" dirty="0"/>
              <a:t> </a:t>
            </a:r>
            <a:r>
              <a:rPr lang="en-US" sz="2800" dirty="0">
                <a:effectLst/>
                <a:latin typeface="Calibri" panose="020F0502020204030204" pitchFamily="34" charset="0"/>
                <a:ea typeface="Calibri" panose="020F0502020204030204" pitchFamily="34" charset="0"/>
                <a:cs typeface="Arial" panose="020B0604020202020204" pitchFamily="34" charset="0"/>
              </a:rPr>
              <a:t>quality of life  </a:t>
            </a:r>
            <a:endParaRPr lang="tr-TR" dirty="0"/>
          </a:p>
          <a:p>
            <a:r>
              <a:rPr lang="tr-TR" dirty="0" err="1"/>
              <a:t>Aim</a:t>
            </a:r>
            <a:r>
              <a:rPr lang="tr-TR" dirty="0"/>
              <a:t> </a:t>
            </a:r>
            <a:r>
              <a:rPr lang="tr-TR" dirty="0" err="1"/>
              <a:t>and</a:t>
            </a:r>
            <a:r>
              <a:rPr lang="tr-TR" dirty="0"/>
              <a:t> </a:t>
            </a:r>
            <a:r>
              <a:rPr lang="tr-TR" dirty="0" err="1"/>
              <a:t>Importance</a:t>
            </a:r>
            <a:r>
              <a:rPr lang="tr-TR" dirty="0"/>
              <a:t> of </a:t>
            </a:r>
            <a:r>
              <a:rPr lang="tr-TR" dirty="0" err="1"/>
              <a:t>Research</a:t>
            </a:r>
            <a:endParaRPr lang="tr-TR" dirty="0"/>
          </a:p>
          <a:p>
            <a:r>
              <a:rPr lang="tr-TR" dirty="0" err="1"/>
              <a:t>Material</a:t>
            </a:r>
            <a:r>
              <a:rPr lang="tr-TR" dirty="0"/>
              <a:t> </a:t>
            </a:r>
            <a:r>
              <a:rPr lang="tr-TR" dirty="0" err="1"/>
              <a:t>and</a:t>
            </a:r>
            <a:r>
              <a:rPr lang="tr-TR" dirty="0"/>
              <a:t> </a:t>
            </a:r>
            <a:r>
              <a:rPr lang="tr-TR" dirty="0" err="1"/>
              <a:t>Method</a:t>
            </a:r>
            <a:endParaRPr lang="tr-TR" dirty="0"/>
          </a:p>
          <a:p>
            <a:r>
              <a:rPr lang="tr-TR" dirty="0" err="1"/>
              <a:t>Results</a:t>
            </a:r>
            <a:endParaRPr lang="tr-TR" dirty="0"/>
          </a:p>
          <a:p>
            <a:r>
              <a:rPr lang="tr-TR" dirty="0" err="1"/>
              <a:t>Conslusion</a:t>
            </a:r>
            <a:endParaRPr lang="tr-TR" dirty="0"/>
          </a:p>
          <a:p>
            <a:r>
              <a:rPr lang="tr-TR" dirty="0" err="1"/>
              <a:t>References</a:t>
            </a:r>
            <a:endParaRPr lang="tr-TR" dirty="0"/>
          </a:p>
          <a:p>
            <a:r>
              <a:rPr lang="tr-TR" sz="2800" dirty="0">
                <a:solidFill>
                  <a:schemeClr val="bg1"/>
                </a:solidFill>
              </a:rPr>
              <a:t>CONCLUSIONCONCLUSION</a:t>
            </a:r>
            <a:endParaRPr lang="tr-TR" dirty="0"/>
          </a:p>
          <a:p>
            <a:endParaRPr lang="tr-TR" dirty="0"/>
          </a:p>
        </p:txBody>
      </p:sp>
    </p:spTree>
    <p:extLst>
      <p:ext uri="{BB962C8B-B14F-4D97-AF65-F5344CB8AC3E}">
        <p14:creationId xmlns:p14="http://schemas.microsoft.com/office/powerpoint/2010/main" val="395673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582613" y="525507"/>
            <a:ext cx="9811040" cy="846786"/>
          </a:xfrm>
        </p:spPr>
        <p:txBody>
          <a:bodyPr>
            <a:normAutofit/>
          </a:bodyPr>
          <a:lstStyle/>
          <a:p>
            <a:pPr algn="ctr"/>
            <a:r>
              <a:rPr lang="tr-TR" sz="4000" dirty="0">
                <a:solidFill>
                  <a:schemeClr val="bg1"/>
                </a:solidFill>
              </a:rPr>
              <a:t>WHAT IS POLYCYSTIC OVARY SYDROME(PCOS)?</a:t>
            </a:r>
          </a:p>
        </p:txBody>
      </p:sp>
      <p:sp>
        <p:nvSpPr>
          <p:cNvPr id="4" name="Metin Yer Tutucusu 3"/>
          <p:cNvSpPr>
            <a:spLocks noGrp="1"/>
          </p:cNvSpPr>
          <p:nvPr>
            <p:ph type="body" sz="half" idx="2"/>
          </p:nvPr>
        </p:nvSpPr>
        <p:spPr>
          <a:xfrm>
            <a:off x="846066" y="1655665"/>
            <a:ext cx="9825417" cy="4687169"/>
          </a:xfrm>
        </p:spPr>
        <p:txBody>
          <a:bodyPr vert="horz" lIns="91440" tIns="45720" rIns="91440" bIns="45720" rtlCol="0" anchor="t">
            <a:normAutofit/>
          </a:bodyPr>
          <a:lstStyle/>
          <a:p>
            <a:pPr marL="285750" indent="-285750">
              <a:buFont typeface="Wingdings" panose="05000000000000000000" pitchFamily="2" charset="2"/>
              <a:buChar char="Ø"/>
            </a:pPr>
            <a:endParaRPr lang="tr-TR" sz="1800" dirty="0">
              <a:latin typeface="Calibri"/>
              <a:cs typeface="Calibri"/>
            </a:endParaRPr>
          </a:p>
          <a:p>
            <a:pPr marL="285750" indent="-285750">
              <a:buFont typeface="Wingdings" panose="05000000000000000000" pitchFamily="2" charset="2"/>
              <a:buChar char="Ø"/>
            </a:pPr>
            <a:endParaRPr lang="tr-TR" sz="1800" b="1" dirty="0">
              <a:latin typeface="Calibri"/>
              <a:cs typeface="Calibri"/>
            </a:endParaRPr>
          </a:p>
          <a:p>
            <a:pPr marL="285750" indent="-285750">
              <a:buFont typeface="Wingdings" panose="05000000000000000000" pitchFamily="2" charset="2"/>
              <a:buChar char="Ø"/>
            </a:pPr>
            <a:endParaRPr lang="tr-TR" sz="1800" dirty="0">
              <a:latin typeface="Times New Roman" panose="02020603050405020304" pitchFamily="18" charset="0"/>
              <a:cs typeface="Times New Roman" panose="02020603050405020304" pitchFamily="18" charset="0"/>
            </a:endParaRPr>
          </a:p>
        </p:txBody>
      </p:sp>
      <p:sp>
        <p:nvSpPr>
          <p:cNvPr id="3" name="Metin kutusu 2">
            <a:extLst>
              <a:ext uri="{FF2B5EF4-FFF2-40B4-BE49-F238E27FC236}">
                <a16:creationId xmlns:a16="http://schemas.microsoft.com/office/drawing/2014/main" id="{DC70DCFE-30B0-4589-A944-954A96397755}"/>
              </a:ext>
            </a:extLst>
          </p:cNvPr>
          <p:cNvSpPr txBox="1"/>
          <p:nvPr/>
        </p:nvSpPr>
        <p:spPr>
          <a:xfrm>
            <a:off x="582613" y="1921757"/>
            <a:ext cx="6040509" cy="4154984"/>
          </a:xfrm>
          <a:prstGeom prst="rect">
            <a:avLst/>
          </a:prstGeom>
          <a:noFill/>
        </p:spPr>
        <p:txBody>
          <a:bodyPr wrap="square" rtlCol="0">
            <a:spAutoFit/>
          </a:bodyPr>
          <a:lstStyle/>
          <a:p>
            <a:r>
              <a:rPr lang="en-US" sz="2400" dirty="0">
                <a:effectLst/>
                <a:latin typeface="Calibri" panose="020F0502020204030204" pitchFamily="34" charset="0"/>
                <a:ea typeface="Calibri" panose="020F0502020204030204" pitchFamily="34" charset="0"/>
                <a:cs typeface="Arial" panose="020B0604020202020204" pitchFamily="34" charset="0"/>
              </a:rPr>
              <a:t>Polycystic Ovary Syndrome is an endocrine disorder affecting approximately 5-10% of women in the community. It is also the most common endocrinopathy in women in the reproductive period. </a:t>
            </a:r>
            <a:r>
              <a:rPr lang="en-US" sz="2400" b="1" dirty="0">
                <a:effectLst/>
                <a:latin typeface="Calibri" panose="020F0502020204030204" pitchFamily="34" charset="0"/>
                <a:ea typeface="Calibri" panose="020F0502020204030204" pitchFamily="34" charset="0"/>
                <a:cs typeface="Arial" panose="020B0604020202020204" pitchFamily="34" charset="0"/>
              </a:rPr>
              <a:t>It is a complex, heterogeneous, multifactorial disease that may adversely </a:t>
            </a:r>
            <a:r>
              <a:rPr lang="en-US" sz="2400" b="1" u="sng" dirty="0">
                <a:effectLst/>
                <a:latin typeface="Calibri" panose="020F0502020204030204" pitchFamily="34" charset="0"/>
                <a:ea typeface="Calibri" panose="020F0502020204030204" pitchFamily="34" charset="0"/>
                <a:cs typeface="Arial" panose="020B0604020202020204" pitchFamily="34" charset="0"/>
              </a:rPr>
              <a:t>affect the quality of life in the future</a:t>
            </a:r>
            <a:r>
              <a:rPr lang="en-US" sz="2400" b="1" dirty="0">
                <a:effectLst/>
                <a:latin typeface="Calibri" panose="020F0502020204030204" pitchFamily="34" charset="0"/>
                <a:ea typeface="Calibri" panose="020F0502020204030204" pitchFamily="34" charset="0"/>
                <a:cs typeface="Arial" panose="020B0604020202020204" pitchFamily="34" charset="0"/>
              </a:rPr>
              <a:t>, which may occur due to disruption of the interactions between the central nervous system, pituitary, ovaries, adrenal glands and </a:t>
            </a:r>
            <a:r>
              <a:rPr lang="en-US" sz="2400" b="1" dirty="0" err="1">
                <a:effectLst/>
                <a:latin typeface="Calibri" panose="020F0502020204030204" pitchFamily="34" charset="0"/>
                <a:ea typeface="Calibri" panose="020F0502020204030204" pitchFamily="34" charset="0"/>
                <a:cs typeface="Arial" panose="020B0604020202020204" pitchFamily="34" charset="0"/>
              </a:rPr>
              <a:t>extraglandular</a:t>
            </a:r>
            <a:r>
              <a:rPr lang="en-US" sz="2400" b="1" dirty="0">
                <a:effectLst/>
                <a:latin typeface="Calibri" panose="020F0502020204030204" pitchFamily="34" charset="0"/>
                <a:ea typeface="Calibri" panose="020F0502020204030204" pitchFamily="34" charset="0"/>
                <a:cs typeface="Arial" panose="020B0604020202020204" pitchFamily="34" charset="0"/>
              </a:rPr>
              <a:t> tissues</a:t>
            </a:r>
            <a:endParaRPr lang="tr-TR" sz="24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26" name="Picture 2" descr="Types of PCOS - Welcome to Art Of Wellness">
            <a:extLst>
              <a:ext uri="{FF2B5EF4-FFF2-40B4-BE49-F238E27FC236}">
                <a16:creationId xmlns:a16="http://schemas.microsoft.com/office/drawing/2014/main" id="{04391CD8-0F4B-4444-B733-A715E058D2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4625" y="2308561"/>
            <a:ext cx="5429250" cy="338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13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lstStyle/>
          <a:p>
            <a:pPr algn="ctr"/>
            <a:endParaRPr lang="tr-TR" dirty="0"/>
          </a:p>
        </p:txBody>
      </p:sp>
      <p:sp>
        <p:nvSpPr>
          <p:cNvPr id="4" name="Metin Yer Tutucusu 3"/>
          <p:cNvSpPr>
            <a:spLocks noGrp="1"/>
          </p:cNvSpPr>
          <p:nvPr>
            <p:ph type="body" sz="half" idx="2"/>
          </p:nvPr>
        </p:nvSpPr>
        <p:spPr>
          <a:xfrm>
            <a:off x="1032971" y="1957589"/>
            <a:ext cx="9811040" cy="4040188"/>
          </a:xfrm>
        </p:spPr>
        <p:txBody>
          <a:bodyPr vert="horz" lIns="91440" tIns="45720" rIns="91440" bIns="45720" rtlCol="0" anchor="t">
            <a:normAutofit/>
          </a:bodyPr>
          <a:lstStyle/>
          <a:p>
            <a:pPr marL="285750" indent="-285750">
              <a:buFont typeface="Wingdings" panose="05000000000000000000" pitchFamily="2" charset="2"/>
              <a:buChar char="Ø"/>
            </a:pPr>
            <a:endParaRPr lang="tr-TR" sz="1800" dirty="0">
              <a:ea typeface="+mn-lt"/>
              <a:cs typeface="+mn-lt"/>
            </a:endParaRPr>
          </a:p>
          <a:p>
            <a:pPr marL="285750" indent="-285750">
              <a:buFont typeface="Wingdings" panose="05000000000000000000" pitchFamily="2" charset="2"/>
              <a:buChar char="Ø"/>
            </a:pPr>
            <a:endParaRPr lang="tr-TR" sz="1800" dirty="0">
              <a:ea typeface="+mn-lt"/>
              <a:cs typeface="+mn-lt"/>
            </a:endParaRPr>
          </a:p>
        </p:txBody>
      </p:sp>
      <p:sp>
        <p:nvSpPr>
          <p:cNvPr id="3" name="Metin kutusu 2">
            <a:extLst>
              <a:ext uri="{FF2B5EF4-FFF2-40B4-BE49-F238E27FC236}">
                <a16:creationId xmlns:a16="http://schemas.microsoft.com/office/drawing/2014/main" id="{9070453E-6505-4233-BA0E-5ED7F79803A2}"/>
              </a:ext>
            </a:extLst>
          </p:cNvPr>
          <p:cNvSpPr txBox="1"/>
          <p:nvPr/>
        </p:nvSpPr>
        <p:spPr>
          <a:xfrm>
            <a:off x="811213" y="2247900"/>
            <a:ext cx="5256212" cy="4462760"/>
          </a:xfrm>
          <a:prstGeom prst="rect">
            <a:avLst/>
          </a:prstGeom>
          <a:noFill/>
        </p:spPr>
        <p:txBody>
          <a:bodyPr wrap="square" rtlCol="0">
            <a:spAutoFit/>
          </a:bodyPr>
          <a:lstStyle/>
          <a:p>
            <a:r>
              <a:rPr lang="en-US" sz="2000" b="0" i="0" dirty="0">
                <a:solidFill>
                  <a:srgbClr val="231F20"/>
                </a:solidFill>
                <a:effectLst/>
                <a:latin typeface="Proxima Nova"/>
              </a:rPr>
              <a:t>PCOS is a “syndrome,” or group of symptoms that affects the ovaries and ovulation. Its three main features are:</a:t>
            </a:r>
            <a:endParaRPr lang="tr-TR" sz="2000" b="0" i="0" dirty="0">
              <a:solidFill>
                <a:srgbClr val="231F20"/>
              </a:solidFill>
              <a:effectLst/>
              <a:latin typeface="Proxima Nova"/>
            </a:endParaRPr>
          </a:p>
          <a:p>
            <a:pPr marL="342900" indent="-342900">
              <a:buFont typeface="Arial" panose="020B0604020202020204" pitchFamily="34" charset="0"/>
              <a:buChar char="•"/>
            </a:pPr>
            <a:r>
              <a:rPr lang="tr-TR" sz="2000" b="0" i="0" u="none" strike="noStrike" dirty="0" err="1">
                <a:solidFill>
                  <a:srgbClr val="9B1561"/>
                </a:solidFill>
                <a:effectLst/>
                <a:latin typeface="Proxima Nova"/>
                <a:hlinkClick r:id="rId2"/>
              </a:rPr>
              <a:t>cysts</a:t>
            </a:r>
            <a:r>
              <a:rPr lang="tr-TR" sz="2000" b="0" i="0" dirty="0">
                <a:solidFill>
                  <a:srgbClr val="231F20"/>
                </a:solidFill>
                <a:effectLst/>
                <a:latin typeface="Proxima Nova"/>
              </a:rPr>
              <a:t> in </a:t>
            </a:r>
            <a:r>
              <a:rPr lang="tr-TR" sz="2000" b="0" i="0" dirty="0" err="1">
                <a:solidFill>
                  <a:srgbClr val="231F20"/>
                </a:solidFill>
                <a:effectLst/>
                <a:latin typeface="Proxima Nova"/>
              </a:rPr>
              <a:t>the</a:t>
            </a:r>
            <a:r>
              <a:rPr lang="tr-TR" sz="2000" b="0" i="0" dirty="0">
                <a:solidFill>
                  <a:srgbClr val="231F20"/>
                </a:solidFill>
                <a:effectLst/>
                <a:latin typeface="Proxima Nova"/>
              </a:rPr>
              <a:t> </a:t>
            </a:r>
            <a:r>
              <a:rPr lang="tr-TR" sz="2000" b="0" i="0" dirty="0" err="1">
                <a:solidFill>
                  <a:srgbClr val="231F20"/>
                </a:solidFill>
                <a:effectLst/>
                <a:latin typeface="Proxima Nova"/>
              </a:rPr>
              <a:t>ovaries</a:t>
            </a:r>
            <a:endParaRPr lang="tr-TR" sz="2000" b="0" i="0" dirty="0">
              <a:solidFill>
                <a:srgbClr val="231F20"/>
              </a:solidFill>
              <a:effectLst/>
              <a:latin typeface="Proxima Nova"/>
            </a:endParaRPr>
          </a:p>
          <a:p>
            <a:pPr marL="342900" indent="-342900">
              <a:buFont typeface="Arial" panose="020B0604020202020204" pitchFamily="34" charset="0"/>
              <a:buChar char="•"/>
            </a:pPr>
            <a:r>
              <a:rPr lang="en-US" sz="2000" b="0" i="0" dirty="0">
                <a:solidFill>
                  <a:srgbClr val="231F20"/>
                </a:solidFill>
                <a:effectLst/>
                <a:latin typeface="Proxima Nova"/>
              </a:rPr>
              <a:t>high levels of </a:t>
            </a:r>
            <a:r>
              <a:rPr lang="tr-TR" sz="2000" b="0" i="0" dirty="0" err="1">
                <a:solidFill>
                  <a:srgbClr val="231F20"/>
                </a:solidFill>
                <a:effectLst/>
                <a:latin typeface="Proxima Nova"/>
              </a:rPr>
              <a:t>androjen</a:t>
            </a:r>
            <a:r>
              <a:rPr lang="tr-TR" sz="2000" b="0" i="0" dirty="0">
                <a:solidFill>
                  <a:srgbClr val="231F20"/>
                </a:solidFill>
                <a:effectLst/>
                <a:latin typeface="Proxima Nova"/>
              </a:rPr>
              <a:t> </a:t>
            </a:r>
            <a:r>
              <a:rPr lang="tr-TR" sz="2000" b="0" i="0" dirty="0" err="1">
                <a:solidFill>
                  <a:srgbClr val="231F20"/>
                </a:solidFill>
                <a:effectLst/>
                <a:latin typeface="Proxima Nova"/>
              </a:rPr>
              <a:t>levels</a:t>
            </a:r>
            <a:endParaRPr lang="tr-TR" sz="2000" b="0" i="0" dirty="0">
              <a:solidFill>
                <a:srgbClr val="231F20"/>
              </a:solidFill>
              <a:effectLst/>
              <a:latin typeface="Proxima Nova"/>
            </a:endParaRPr>
          </a:p>
          <a:p>
            <a:pPr marL="342900" indent="-342900">
              <a:buFont typeface="Arial" panose="020B0604020202020204" pitchFamily="34" charset="0"/>
              <a:buChar char="•"/>
            </a:pPr>
            <a:r>
              <a:rPr lang="tr-TR" sz="2000" b="0" i="0" dirty="0" err="1">
                <a:solidFill>
                  <a:srgbClr val="231F20"/>
                </a:solidFill>
                <a:effectLst/>
                <a:latin typeface="Proxima Nova"/>
              </a:rPr>
              <a:t>irregular</a:t>
            </a:r>
            <a:r>
              <a:rPr lang="tr-TR" sz="2000" b="0" i="0" dirty="0">
                <a:solidFill>
                  <a:srgbClr val="231F20"/>
                </a:solidFill>
                <a:effectLst/>
                <a:latin typeface="Proxima Nova"/>
              </a:rPr>
              <a:t> </a:t>
            </a:r>
            <a:r>
              <a:rPr lang="tr-TR" sz="2000" b="0" i="0" dirty="0" err="1">
                <a:solidFill>
                  <a:srgbClr val="231F20"/>
                </a:solidFill>
                <a:effectLst/>
                <a:latin typeface="Proxima Nova"/>
              </a:rPr>
              <a:t>or</a:t>
            </a:r>
            <a:r>
              <a:rPr lang="tr-TR" sz="2000" b="0" i="0" dirty="0">
                <a:solidFill>
                  <a:srgbClr val="231F20"/>
                </a:solidFill>
                <a:effectLst/>
                <a:latin typeface="Proxima Nova"/>
              </a:rPr>
              <a:t> </a:t>
            </a:r>
            <a:r>
              <a:rPr lang="tr-TR" sz="2000" b="0" i="0" dirty="0" err="1">
                <a:solidFill>
                  <a:srgbClr val="231F20"/>
                </a:solidFill>
                <a:effectLst/>
                <a:latin typeface="Proxima Nova"/>
              </a:rPr>
              <a:t>skipped</a:t>
            </a:r>
            <a:r>
              <a:rPr lang="tr-TR" sz="2000" b="0" i="0" dirty="0">
                <a:solidFill>
                  <a:srgbClr val="231F20"/>
                </a:solidFill>
                <a:effectLst/>
                <a:latin typeface="Proxima Nova"/>
              </a:rPr>
              <a:t>  </a:t>
            </a:r>
            <a:r>
              <a:rPr lang="tr-TR" sz="2000" b="0" i="0" dirty="0" err="1">
                <a:solidFill>
                  <a:srgbClr val="231F20"/>
                </a:solidFill>
                <a:effectLst/>
                <a:latin typeface="Proxima Nova"/>
              </a:rPr>
              <a:t>menstrual</a:t>
            </a:r>
            <a:r>
              <a:rPr lang="tr-TR" sz="2000" b="0" i="0" dirty="0">
                <a:solidFill>
                  <a:srgbClr val="231F20"/>
                </a:solidFill>
                <a:effectLst/>
                <a:latin typeface="Proxima Nova"/>
              </a:rPr>
              <a:t> </a:t>
            </a:r>
            <a:r>
              <a:rPr lang="tr-TR" sz="2000" b="0" i="0" dirty="0" err="1">
                <a:solidFill>
                  <a:srgbClr val="231F20"/>
                </a:solidFill>
                <a:effectLst/>
                <a:latin typeface="Proxima Nova"/>
              </a:rPr>
              <a:t>periods</a:t>
            </a:r>
            <a:endParaRPr lang="tr-TR" sz="2000" b="0" i="0" dirty="0">
              <a:solidFill>
                <a:srgbClr val="231F20"/>
              </a:solidFill>
              <a:effectLst/>
              <a:latin typeface="Proxima Nova"/>
            </a:endParaRPr>
          </a:p>
          <a:p>
            <a:endParaRPr lang="tr-TR" sz="2000" b="0" i="0" dirty="0">
              <a:solidFill>
                <a:srgbClr val="231F20"/>
              </a:solidFill>
              <a:effectLst/>
              <a:latin typeface="Proxima Nova"/>
            </a:endParaRPr>
          </a:p>
          <a:p>
            <a:r>
              <a:rPr lang="en-US" sz="1800" i="1" dirty="0">
                <a:solidFill>
                  <a:srgbClr val="222222"/>
                </a:solidFill>
                <a:effectLst/>
                <a:latin typeface="Calibri" panose="020F0502020204030204" pitchFamily="34" charset="0"/>
                <a:ea typeface="Calibri" panose="020F0502020204030204" pitchFamily="34" charset="0"/>
              </a:rPr>
              <a:t>PCOS is related with some clinic complications as reproductive(</a:t>
            </a:r>
            <a:r>
              <a:rPr lang="en-US" sz="1800" i="1" dirty="0" err="1">
                <a:solidFill>
                  <a:srgbClr val="222222"/>
                </a:solidFill>
                <a:effectLst/>
                <a:latin typeface="Calibri" panose="020F0502020204030204" pitchFamily="34" charset="0"/>
                <a:ea typeface="Calibri" panose="020F0502020204030204" pitchFamily="34" charset="0"/>
              </a:rPr>
              <a:t>menstural</a:t>
            </a:r>
            <a:r>
              <a:rPr lang="en-US" sz="1800" i="1" dirty="0">
                <a:solidFill>
                  <a:srgbClr val="222222"/>
                </a:solidFill>
                <a:effectLst/>
                <a:latin typeface="Calibri" panose="020F0502020204030204" pitchFamily="34" charset="0"/>
                <a:ea typeface="Calibri" panose="020F0502020204030204" pitchFamily="34" charset="0"/>
              </a:rPr>
              <a:t> irregularities, infertility), metabolic (insulin resistance, DM, </a:t>
            </a:r>
            <a:r>
              <a:rPr lang="en-US" sz="1800" i="1" dirty="0" err="1">
                <a:solidFill>
                  <a:srgbClr val="222222"/>
                </a:solidFill>
                <a:effectLst/>
                <a:latin typeface="Calibri" panose="020F0502020204030204" pitchFamily="34" charset="0"/>
                <a:ea typeface="Calibri" panose="020F0502020204030204" pitchFamily="34" charset="0"/>
              </a:rPr>
              <a:t>cardiyovascular</a:t>
            </a:r>
            <a:r>
              <a:rPr lang="en-US" sz="1800" i="1" dirty="0">
                <a:solidFill>
                  <a:srgbClr val="222222"/>
                </a:solidFill>
                <a:effectLst/>
                <a:latin typeface="Calibri" panose="020F0502020204030204" pitchFamily="34" charset="0"/>
                <a:ea typeface="Calibri" panose="020F0502020204030204" pitchFamily="34" charset="0"/>
              </a:rPr>
              <a:t> risks) and  </a:t>
            </a:r>
            <a:r>
              <a:rPr lang="en-US" sz="1800" i="1" dirty="0" err="1">
                <a:solidFill>
                  <a:srgbClr val="222222"/>
                </a:solidFill>
                <a:effectLst/>
                <a:latin typeface="Calibri" panose="020F0502020204030204" pitchFamily="34" charset="0"/>
                <a:ea typeface="Calibri" panose="020F0502020204030204" pitchFamily="34" charset="0"/>
              </a:rPr>
              <a:t>phsycolocigal</a:t>
            </a:r>
            <a:r>
              <a:rPr lang="en-US" sz="1800" i="1" dirty="0">
                <a:solidFill>
                  <a:srgbClr val="222222"/>
                </a:solidFill>
                <a:effectLst/>
                <a:latin typeface="Calibri" panose="020F0502020204030204" pitchFamily="34" charset="0"/>
                <a:ea typeface="Calibri" panose="020F0502020204030204" pitchFamily="34" charset="0"/>
              </a:rPr>
              <a:t> disabilities (anxiety, depression). </a:t>
            </a:r>
            <a:r>
              <a:rPr lang="en-US" sz="1800" i="1" dirty="0">
                <a:effectLst/>
                <a:latin typeface="Calibri" panose="020F0502020204030204" pitchFamily="34" charset="0"/>
                <a:ea typeface="Calibri" panose="020F0502020204030204" pitchFamily="34" charset="0"/>
                <a:cs typeface="Arial" panose="020B0604020202020204" pitchFamily="34" charset="0"/>
              </a:rPr>
              <a:t> It has been stated that all of these conditions are the cause of the significant decline in the quality of life of patients in more than one study and meta-analysis</a:t>
            </a:r>
            <a:endParaRPr lang="tr-TR" sz="2000" b="0" i="1" dirty="0">
              <a:solidFill>
                <a:srgbClr val="231F20"/>
              </a:solidFill>
              <a:effectLst/>
              <a:latin typeface="Proxima Nova"/>
            </a:endParaRPr>
          </a:p>
        </p:txBody>
      </p:sp>
      <p:sp>
        <p:nvSpPr>
          <p:cNvPr id="6" name="Rectangle 2">
            <a:extLst>
              <a:ext uri="{FF2B5EF4-FFF2-40B4-BE49-F238E27FC236}">
                <a16:creationId xmlns:a16="http://schemas.microsoft.com/office/drawing/2014/main" id="{B811B3CD-1629-480D-A720-1E06FCA1654A}"/>
              </a:ext>
            </a:extLst>
          </p:cNvPr>
          <p:cNvSpPr>
            <a:spLocks noChangeArrowheads="1"/>
          </p:cNvSpPr>
          <p:nvPr/>
        </p:nvSpPr>
        <p:spPr bwMode="auto">
          <a:xfrm>
            <a:off x="-1104900" y="2849547"/>
            <a:ext cx="22442" cy="9747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800" b="0" i="0" u="none" strike="noStrike" cap="none" normalizeH="0" baseline="0" dirty="0">
                <a:ln>
                  <a:noFill/>
                </a:ln>
                <a:solidFill>
                  <a:schemeClr val="tx1"/>
                </a:solidFill>
                <a:effectLst/>
              </a:rPr>
              <a:t> </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pic>
        <p:nvPicPr>
          <p:cNvPr id="7" name="Picture 6" descr="PCOS, What is it anyway? | Aventiv Research">
            <a:extLst>
              <a:ext uri="{FF2B5EF4-FFF2-40B4-BE49-F238E27FC236}">
                <a16:creationId xmlns:a16="http://schemas.microsoft.com/office/drawing/2014/main" id="{EBCC0BDB-AFEC-44C0-A96E-00AAB28C7A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4675" y="1957589"/>
            <a:ext cx="4610100" cy="4319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247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lstStyle/>
          <a:p>
            <a:pPr algn="ctr"/>
            <a:endParaRPr lang="tr-TR" dirty="0"/>
          </a:p>
        </p:txBody>
      </p:sp>
      <p:sp>
        <p:nvSpPr>
          <p:cNvPr id="4" name="Metin Yer Tutucusu 3"/>
          <p:cNvSpPr>
            <a:spLocks noGrp="1"/>
          </p:cNvSpPr>
          <p:nvPr>
            <p:ph type="body" sz="half" idx="2"/>
          </p:nvPr>
        </p:nvSpPr>
        <p:spPr>
          <a:xfrm>
            <a:off x="670482" y="1631403"/>
            <a:ext cx="5987493" cy="4737200"/>
          </a:xfrm>
        </p:spPr>
        <p:txBody>
          <a:bodyPr vert="horz" lIns="91440" tIns="45720" rIns="91440" bIns="45720" rtlCol="0" anchor="t">
            <a:norm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the literature, there are studies about the quality of life of patients with PCOS using disease-specific or general scales.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Although it has been shown in the literature that different markers affect the quality of life at different rates, there is no study in our country using the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PCOSQ-50 scale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developed specifically for PCOS.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aim of our study is to evaluate the quality of life of women diagnosed with PCOS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Bezmialem</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Vakıf</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University Medical Faculty Hospital.</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1800" dirty="0">
              <a:ea typeface="+mn-lt"/>
              <a:cs typeface="+mn-lt"/>
            </a:endParaRPr>
          </a:p>
        </p:txBody>
      </p:sp>
      <p:pic>
        <p:nvPicPr>
          <p:cNvPr id="2050" name="Picture 2" descr="Polycystic Ovary Syndrome May Be an Autoimmune Disorder. - Abstract -  Europe PMC">
            <a:extLst>
              <a:ext uri="{FF2B5EF4-FFF2-40B4-BE49-F238E27FC236}">
                <a16:creationId xmlns:a16="http://schemas.microsoft.com/office/drawing/2014/main" id="{F0A93C82-13D4-45F8-915B-59FD656B6E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9942" y="1794965"/>
            <a:ext cx="4981576" cy="441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781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normAutofit/>
          </a:bodyPr>
          <a:lstStyle/>
          <a:p>
            <a:pPr algn="ctr"/>
            <a:r>
              <a:rPr lang="tr-TR" sz="4000" dirty="0">
                <a:solidFill>
                  <a:schemeClr val="bg1"/>
                </a:solidFill>
              </a:rPr>
              <a:t>MATERIALS AND METHODS</a:t>
            </a:r>
          </a:p>
        </p:txBody>
      </p:sp>
      <p:sp>
        <p:nvSpPr>
          <p:cNvPr id="4" name="Metin Yer Tutucusu 3"/>
          <p:cNvSpPr>
            <a:spLocks noGrp="1"/>
          </p:cNvSpPr>
          <p:nvPr>
            <p:ph type="body" sz="half" idx="2"/>
          </p:nvPr>
        </p:nvSpPr>
        <p:spPr>
          <a:xfrm>
            <a:off x="1032971" y="1957589"/>
            <a:ext cx="9811040" cy="4040188"/>
          </a:xfrm>
        </p:spPr>
        <p:txBody>
          <a:bodyPr vert="horz" lIns="91440" tIns="45720" rIns="91440" bIns="45720" rtlCol="0" anchor="t">
            <a:normAutofit/>
          </a:bodyPr>
          <a:lstStyle/>
          <a:p>
            <a:pPr marL="285750" indent="-285750">
              <a:buFont typeface="Wingdings" panose="020B0604020202020204" pitchFamily="34" charset="0"/>
              <a:buChar char="Ø"/>
            </a:pPr>
            <a:endParaRPr lang="tr-TR" sz="1800" dirty="0">
              <a:ea typeface="+mn-lt"/>
              <a:cs typeface="+mn-lt"/>
            </a:endParaRPr>
          </a:p>
          <a:p>
            <a:pPr marL="285750" indent="-285750">
              <a:buFont typeface="Wingdings" panose="020B0604020202020204" pitchFamily="34" charset="0"/>
              <a:buChar char="Ø"/>
            </a:pPr>
            <a:r>
              <a:rPr lang="en-US" sz="3200" b="1" dirty="0">
                <a:effectLst/>
                <a:latin typeface="Times New Roman" panose="02020603050405020304" pitchFamily="18" charset="0"/>
                <a:ea typeface="Calibri" panose="020F0502020204030204" pitchFamily="34" charset="0"/>
              </a:rPr>
              <a:t>147 patients </a:t>
            </a:r>
            <a:r>
              <a:rPr lang="en-US" sz="3200" dirty="0">
                <a:effectLst/>
                <a:latin typeface="Times New Roman" panose="02020603050405020304" pitchFamily="18" charset="0"/>
                <a:ea typeface="Calibri" panose="020F0502020204030204" pitchFamily="34" charset="0"/>
              </a:rPr>
              <a:t>who were diagnosed with PCOS and whose treatment was planned were included in the study. The </a:t>
            </a:r>
            <a:r>
              <a:rPr lang="en-US" sz="3200" b="1" dirty="0">
                <a:effectLst/>
                <a:latin typeface="Times New Roman" panose="02020603050405020304" pitchFamily="18" charset="0"/>
                <a:ea typeface="Calibri" panose="020F0502020204030204" pitchFamily="34" charset="0"/>
              </a:rPr>
              <a:t>PCOSQ-50</a:t>
            </a:r>
            <a:r>
              <a:rPr lang="en-US" sz="3200" dirty="0">
                <a:effectLst/>
                <a:latin typeface="Times New Roman" panose="02020603050405020304" pitchFamily="18" charset="0"/>
                <a:ea typeface="Calibri" panose="020F0502020204030204" pitchFamily="34" charset="0"/>
              </a:rPr>
              <a:t> (Polycystic Ovary Syndrome Questionnaire-50) questionnaire was used to measure the quality of life of the patients</a:t>
            </a:r>
            <a:endParaRPr lang="tr-TR" sz="3200" dirty="0">
              <a:cs typeface="Calibri" panose="020F0502020204030204"/>
            </a:endParaRPr>
          </a:p>
        </p:txBody>
      </p:sp>
    </p:spTree>
    <p:extLst>
      <p:ext uri="{BB962C8B-B14F-4D97-AF65-F5344CB8AC3E}">
        <p14:creationId xmlns:p14="http://schemas.microsoft.com/office/powerpoint/2010/main" val="321300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lstStyle/>
          <a:p>
            <a:pPr algn="ctr"/>
            <a:endParaRPr lang="tr-TR" dirty="0"/>
          </a:p>
        </p:txBody>
      </p:sp>
      <p:sp>
        <p:nvSpPr>
          <p:cNvPr id="4" name="Metin Yer Tutucusu 3"/>
          <p:cNvSpPr>
            <a:spLocks noGrp="1"/>
          </p:cNvSpPr>
          <p:nvPr>
            <p:ph type="body" sz="half" idx="2"/>
          </p:nvPr>
        </p:nvSpPr>
        <p:spPr>
          <a:xfrm>
            <a:off x="1032971" y="1785060"/>
            <a:ext cx="9811040" cy="4212717"/>
          </a:xfrm>
        </p:spPr>
        <p:txBody>
          <a:bodyPr vert="horz" lIns="91440" tIns="45720" rIns="91440" bIns="45720" rtlCol="0" anchor="t">
            <a:normAutofit/>
          </a:bodyPr>
          <a:lstStyle/>
          <a:p>
            <a:pPr marL="285750" indent="-285750">
              <a:buFont typeface="Wingdings" panose="05000000000000000000" pitchFamily="2" charset="2"/>
              <a:buChar char="Ø"/>
            </a:pPr>
            <a:endParaRPr lang="tr-TR" sz="1800" dirty="0">
              <a:ea typeface="+mn-lt"/>
              <a:cs typeface="+mn-lt"/>
            </a:endParaRPr>
          </a:p>
          <a:p>
            <a:pPr>
              <a:buFont typeface="Symbol" panose="05000000000000000000" pitchFamily="2" charset="2"/>
              <a:buChar char="•"/>
            </a:pPr>
            <a:endParaRPr lang="tr-TR" sz="1800" dirty="0">
              <a:ea typeface="+mn-lt"/>
              <a:cs typeface="+mn-lt"/>
            </a:endParaRPr>
          </a:p>
          <a:p>
            <a:pPr marL="285750" indent="-285750">
              <a:buFont typeface="Wingdings" panose="05000000000000000000" pitchFamily="2" charset="2"/>
              <a:buChar char="Ø"/>
            </a:pPr>
            <a:endParaRPr lang="tr-TR" sz="1800" dirty="0">
              <a:ea typeface="+mn-lt"/>
              <a:cs typeface="+mn-lt"/>
            </a:endParaRPr>
          </a:p>
        </p:txBody>
      </p:sp>
      <p:sp>
        <p:nvSpPr>
          <p:cNvPr id="3" name="Metin kutusu 2">
            <a:extLst>
              <a:ext uri="{FF2B5EF4-FFF2-40B4-BE49-F238E27FC236}">
                <a16:creationId xmlns:a16="http://schemas.microsoft.com/office/drawing/2014/main" id="{703B8742-BC0E-45D5-81BD-9F3231082731}"/>
              </a:ext>
            </a:extLst>
          </p:cNvPr>
          <p:cNvSpPr txBox="1"/>
          <p:nvPr/>
        </p:nvSpPr>
        <p:spPr>
          <a:xfrm>
            <a:off x="839787" y="1866900"/>
            <a:ext cx="10580687" cy="1384995"/>
          </a:xfrm>
          <a:prstGeom prst="rect">
            <a:avLst/>
          </a:prstGeom>
          <a:noFill/>
        </p:spPr>
        <p:txBody>
          <a:bodyPr wrap="square" rtlCol="0">
            <a:spAutoFit/>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This scale consists of six parameters: </a:t>
            </a:r>
            <a:r>
              <a:rPr lang="en-US" sz="2800" b="1" dirty="0">
                <a:effectLst/>
                <a:latin typeface="Calibri" panose="020F0502020204030204" pitchFamily="34" charset="0"/>
                <a:ea typeface="Calibri" panose="020F0502020204030204" pitchFamily="34" charset="0"/>
                <a:cs typeface="Arial" panose="020B0604020202020204" pitchFamily="34" charset="0"/>
              </a:rPr>
              <a:t>psychosocial and emotional , fertility, sexual function, obesity/menstrual </a:t>
            </a:r>
            <a:r>
              <a:rPr lang="en-US" sz="2800" b="1" dirty="0" err="1">
                <a:effectLst/>
                <a:latin typeface="Calibri" panose="020F0502020204030204" pitchFamily="34" charset="0"/>
                <a:ea typeface="Calibri" panose="020F0502020204030204" pitchFamily="34" charset="0"/>
                <a:cs typeface="Arial" panose="020B0604020202020204" pitchFamily="34" charset="0"/>
              </a:rPr>
              <a:t>disorders,hirsutizm</a:t>
            </a:r>
            <a:r>
              <a:rPr lang="en-US" sz="2800" b="1" dirty="0">
                <a:effectLst/>
                <a:latin typeface="Calibri" panose="020F0502020204030204" pitchFamily="34" charset="0"/>
                <a:ea typeface="Calibri" panose="020F0502020204030204" pitchFamily="34" charset="0"/>
                <a:cs typeface="Arial" panose="020B0604020202020204" pitchFamily="34" charset="0"/>
              </a:rPr>
              <a:t> disorder and coping. </a:t>
            </a:r>
            <a:r>
              <a:rPr lang="en-US" sz="2800" dirty="0">
                <a:effectLst/>
                <a:latin typeface="Calibri" panose="020F0502020204030204" pitchFamily="34" charset="0"/>
                <a:ea typeface="Calibri" panose="020F0502020204030204" pitchFamily="34" charset="0"/>
                <a:cs typeface="Arial" panose="020B0604020202020204" pitchFamily="34" charset="0"/>
              </a:rPr>
              <a:t>It consists of 50 questions</a:t>
            </a:r>
            <a:r>
              <a:rPr lang="tr-TR" sz="2800" dirty="0">
                <a:effectLst/>
                <a:latin typeface="Calibri" panose="020F0502020204030204" pitchFamily="34" charset="0"/>
                <a:ea typeface="Calibri" panose="020F0502020204030204" pitchFamily="34" charset="0"/>
                <a:cs typeface="Arial" panose="020B0604020202020204" pitchFamily="34" charset="0"/>
              </a:rPr>
              <a:t>.</a:t>
            </a:r>
            <a:endParaRPr lang="tr-TR" dirty="0"/>
          </a:p>
        </p:txBody>
      </p:sp>
    </p:spTree>
    <p:extLst>
      <p:ext uri="{BB962C8B-B14F-4D97-AF65-F5344CB8AC3E}">
        <p14:creationId xmlns:p14="http://schemas.microsoft.com/office/powerpoint/2010/main" val="893007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normAutofit/>
          </a:bodyPr>
          <a:lstStyle/>
          <a:p>
            <a:pPr algn="ctr"/>
            <a:r>
              <a:rPr lang="tr-TR" sz="4000" dirty="0">
                <a:solidFill>
                  <a:schemeClr val="bg1"/>
                </a:solidFill>
              </a:rPr>
              <a:t>RESULTS</a:t>
            </a:r>
          </a:p>
        </p:txBody>
      </p:sp>
      <p:sp>
        <p:nvSpPr>
          <p:cNvPr id="4" name="Metin Yer Tutucusu 3"/>
          <p:cNvSpPr>
            <a:spLocks noGrp="1"/>
          </p:cNvSpPr>
          <p:nvPr>
            <p:ph type="body" sz="half" idx="2"/>
          </p:nvPr>
        </p:nvSpPr>
        <p:spPr>
          <a:xfrm>
            <a:off x="1032971" y="1569401"/>
            <a:ext cx="9811040" cy="4874074"/>
          </a:xfrm>
        </p:spPr>
        <p:txBody>
          <a:bodyPr vert="horz" lIns="91440" tIns="45720" rIns="91440" bIns="45720" rtlCol="0" anchor="t">
            <a:normAutofit/>
          </a:bodyPr>
          <a:lstStyle/>
          <a:p>
            <a:pPr marL="285750" indent="-285750">
              <a:buFont typeface="Wingdings" panose="05000000000000000000" pitchFamily="2" charset="2"/>
              <a:buChar char="Ø"/>
            </a:pPr>
            <a:endParaRPr lang="tr-TR" sz="1800" dirty="0">
              <a:ea typeface="+mn-lt"/>
              <a:cs typeface="+mn-lt"/>
            </a:endParaRPr>
          </a:p>
          <a:p>
            <a:pPr marL="285750" indent="-285750">
              <a:buFont typeface="Wingdings" panose="05000000000000000000" pitchFamily="2" charset="2"/>
              <a:buChar char="Ø"/>
            </a:pPr>
            <a:endParaRPr lang="tr-TR" sz="1800" dirty="0">
              <a:ea typeface="+mn-lt"/>
              <a:cs typeface="+mn-lt"/>
            </a:endParaRPr>
          </a:p>
          <a:p>
            <a:pPr marL="285750" indent="-285750">
              <a:buFont typeface="Wingdings" panose="05000000000000000000" pitchFamily="2" charset="2"/>
              <a:buChar char="Ø"/>
            </a:pPr>
            <a:endParaRPr lang="tr-TR" sz="1800" dirty="0">
              <a:ea typeface="+mn-lt"/>
              <a:cs typeface="+mn-lt"/>
            </a:endParaRPr>
          </a:p>
          <a:p>
            <a:pPr marL="285750" indent="-285750">
              <a:buFont typeface="Wingdings" panose="05000000000000000000" pitchFamily="2" charset="2"/>
              <a:buChar char="Ø"/>
            </a:pPr>
            <a:endParaRPr lang="tr-TR" sz="1800" dirty="0">
              <a:ea typeface="+mn-lt"/>
              <a:cs typeface="+mn-lt"/>
            </a:endParaRPr>
          </a:p>
          <a:p>
            <a:pPr marL="285750" indent="-285750">
              <a:buFont typeface="Wingdings" panose="05000000000000000000" pitchFamily="2" charset="2"/>
              <a:buChar char="Ø"/>
            </a:pPr>
            <a:endParaRPr lang="tr-TR" sz="1800" dirty="0">
              <a:ea typeface="+mn-lt"/>
              <a:cs typeface="+mn-lt"/>
            </a:endParaRPr>
          </a:p>
          <a:p>
            <a:pPr marL="285750" indent="-285750">
              <a:buFont typeface="Wingdings" panose="05000000000000000000" pitchFamily="2" charset="2"/>
              <a:buChar char="Ø"/>
            </a:pPr>
            <a:endParaRPr lang="tr-TR" sz="1800" dirty="0">
              <a:cs typeface="Calibri"/>
            </a:endParaRPr>
          </a:p>
          <a:p>
            <a:endParaRPr lang="tr-TR" sz="1800" dirty="0">
              <a:cs typeface="Calibri"/>
            </a:endParaRPr>
          </a:p>
          <a:p>
            <a:pPr marL="285750" indent="-285750">
              <a:buFont typeface="Wingdings" panose="05000000000000000000" pitchFamily="2" charset="2"/>
              <a:buChar char="Ø"/>
            </a:pPr>
            <a:endParaRPr lang="tr-TR" sz="1800" dirty="0">
              <a:ea typeface="+mn-lt"/>
              <a:cs typeface="+mn-lt"/>
            </a:endParaRPr>
          </a:p>
        </p:txBody>
      </p:sp>
      <p:graphicFrame>
        <p:nvGraphicFramePr>
          <p:cNvPr id="5" name="Tablo 7">
            <a:extLst>
              <a:ext uri="{FF2B5EF4-FFF2-40B4-BE49-F238E27FC236}">
                <a16:creationId xmlns:a16="http://schemas.microsoft.com/office/drawing/2014/main" id="{A0E41970-4282-425E-9157-539102790B50}"/>
              </a:ext>
            </a:extLst>
          </p:cNvPr>
          <p:cNvGraphicFramePr>
            <a:graphicFrameLocks noGrp="1"/>
          </p:cNvGraphicFramePr>
          <p:nvPr>
            <p:extLst>
              <p:ext uri="{D42A27DB-BD31-4B8C-83A1-F6EECF244321}">
                <p14:modId xmlns:p14="http://schemas.microsoft.com/office/powerpoint/2010/main" val="3512454475"/>
              </p:ext>
            </p:extLst>
          </p:nvPr>
        </p:nvGraphicFramePr>
        <p:xfrm>
          <a:off x="714375" y="2105025"/>
          <a:ext cx="9201149" cy="3314699"/>
        </p:xfrm>
        <a:graphic>
          <a:graphicData uri="http://schemas.openxmlformats.org/drawingml/2006/table">
            <a:tbl>
              <a:tblPr firstRow="1" bandRow="1">
                <a:tableStyleId>{5C22544A-7EE6-4342-B048-85BDC9FD1C3A}</a:tableStyleId>
              </a:tblPr>
              <a:tblGrid>
                <a:gridCol w="6634486">
                  <a:extLst>
                    <a:ext uri="{9D8B030D-6E8A-4147-A177-3AD203B41FA5}">
                      <a16:colId xmlns:a16="http://schemas.microsoft.com/office/drawing/2014/main" val="1944847806"/>
                    </a:ext>
                  </a:extLst>
                </a:gridCol>
                <a:gridCol w="2566663">
                  <a:extLst>
                    <a:ext uri="{9D8B030D-6E8A-4147-A177-3AD203B41FA5}">
                      <a16:colId xmlns:a16="http://schemas.microsoft.com/office/drawing/2014/main" val="3802784003"/>
                    </a:ext>
                  </a:extLst>
                </a:gridCol>
              </a:tblGrid>
              <a:tr h="564217">
                <a:tc>
                  <a:txBody>
                    <a:bodyPr/>
                    <a:lstStyle/>
                    <a:p>
                      <a:endParaRPr lang="tr-TR"/>
                    </a:p>
                  </a:txBody>
                  <a:tcPr/>
                </a:tc>
                <a:tc>
                  <a:txBody>
                    <a:bodyPr/>
                    <a:lstStyle/>
                    <a:p>
                      <a:pPr algn="ctr"/>
                      <a:r>
                        <a:rPr lang="tr-TR" dirty="0" err="1"/>
                        <a:t>Mean±sd</a:t>
                      </a:r>
                      <a:endParaRPr lang="tr-TR" dirty="0"/>
                    </a:p>
                  </a:txBody>
                  <a:tcPr/>
                </a:tc>
                <a:extLst>
                  <a:ext uri="{0D108BD9-81ED-4DB2-BD59-A6C34878D82A}">
                    <a16:rowId xmlns:a16="http://schemas.microsoft.com/office/drawing/2014/main" val="4084726873"/>
                  </a:ext>
                </a:extLst>
              </a:tr>
              <a:tr h="564217">
                <a:tc>
                  <a:txBody>
                    <a:bodyPr/>
                    <a:lstStyle/>
                    <a:p>
                      <a:r>
                        <a:rPr lang="tr-TR" sz="1800" kern="1200" dirty="0">
                          <a:solidFill>
                            <a:schemeClr val="dk1"/>
                          </a:solidFill>
                          <a:effectLst/>
                          <a:latin typeface="+mn-lt"/>
                          <a:ea typeface="+mn-ea"/>
                          <a:cs typeface="+mn-cs"/>
                        </a:rPr>
                        <a:t>H</a:t>
                      </a:r>
                      <a:r>
                        <a:rPr lang="en-US" sz="1800" kern="1200" dirty="0">
                          <a:solidFill>
                            <a:schemeClr val="dk1"/>
                          </a:solidFill>
                          <a:effectLst/>
                          <a:latin typeface="+mn-lt"/>
                          <a:ea typeface="+mn-ea"/>
                          <a:cs typeface="+mn-cs"/>
                        </a:rPr>
                        <a:t>eight</a:t>
                      </a:r>
                      <a:r>
                        <a:rPr lang="tr-TR" dirty="0"/>
                        <a:t>(cm)</a:t>
                      </a:r>
                    </a:p>
                  </a:txBody>
                  <a:tcPr/>
                </a:tc>
                <a:tc>
                  <a:txBody>
                    <a:bodyPr/>
                    <a:lstStyle/>
                    <a:p>
                      <a:r>
                        <a:rPr lang="tr-TR" sz="1800" kern="1200" dirty="0">
                          <a:solidFill>
                            <a:schemeClr val="dk1"/>
                          </a:solidFill>
                          <a:effectLst/>
                          <a:latin typeface="+mn-lt"/>
                          <a:ea typeface="+mn-ea"/>
                          <a:cs typeface="+mn-cs"/>
                        </a:rPr>
                        <a:t>164.03±5.45 </a:t>
                      </a:r>
                      <a:endParaRPr lang="tr-TR" dirty="0"/>
                    </a:p>
                  </a:txBody>
                  <a:tcPr/>
                </a:tc>
                <a:extLst>
                  <a:ext uri="{0D108BD9-81ED-4DB2-BD59-A6C34878D82A}">
                    <a16:rowId xmlns:a16="http://schemas.microsoft.com/office/drawing/2014/main" val="1176997467"/>
                  </a:ext>
                </a:extLst>
              </a:tr>
              <a:tr h="564217">
                <a:tc>
                  <a:txBody>
                    <a:bodyPr/>
                    <a:lstStyle/>
                    <a:p>
                      <a:r>
                        <a:rPr lang="tr-TR" sz="1800" kern="1200" dirty="0">
                          <a:solidFill>
                            <a:schemeClr val="dk1"/>
                          </a:solidFill>
                          <a:effectLst/>
                          <a:latin typeface="+mn-lt"/>
                          <a:ea typeface="+mn-ea"/>
                          <a:cs typeface="+mn-cs"/>
                        </a:rPr>
                        <a:t>W</a:t>
                      </a:r>
                      <a:r>
                        <a:rPr lang="en-US" sz="1800" kern="1200" dirty="0">
                          <a:solidFill>
                            <a:schemeClr val="dk1"/>
                          </a:solidFill>
                          <a:effectLst/>
                          <a:latin typeface="+mn-lt"/>
                          <a:ea typeface="+mn-ea"/>
                          <a:cs typeface="+mn-cs"/>
                        </a:rPr>
                        <a:t>eight </a:t>
                      </a:r>
                      <a:r>
                        <a:rPr lang="tr-TR" dirty="0"/>
                        <a:t>(kg)</a:t>
                      </a:r>
                    </a:p>
                  </a:txBody>
                  <a:tcPr/>
                </a:tc>
                <a:tc>
                  <a:txBody>
                    <a:bodyPr/>
                    <a:lstStyle/>
                    <a:p>
                      <a:r>
                        <a:rPr lang="tr-TR" sz="1800" kern="1200" dirty="0">
                          <a:solidFill>
                            <a:schemeClr val="dk1"/>
                          </a:solidFill>
                          <a:effectLst/>
                          <a:latin typeface="+mn-lt"/>
                          <a:ea typeface="+mn-ea"/>
                          <a:cs typeface="+mn-cs"/>
                        </a:rPr>
                        <a:t>62.72±12.130 </a:t>
                      </a:r>
                      <a:endParaRPr lang="tr-TR" dirty="0"/>
                    </a:p>
                  </a:txBody>
                  <a:tcPr/>
                </a:tc>
                <a:extLst>
                  <a:ext uri="{0D108BD9-81ED-4DB2-BD59-A6C34878D82A}">
                    <a16:rowId xmlns:a16="http://schemas.microsoft.com/office/drawing/2014/main" val="1769247660"/>
                  </a:ext>
                </a:extLst>
              </a:tr>
              <a:tr h="811024">
                <a:tc>
                  <a:txBody>
                    <a:bodyPr/>
                    <a:lstStyle/>
                    <a:p>
                      <a:r>
                        <a:rPr lang="tr-TR" sz="1800" kern="1200" dirty="0">
                          <a:solidFill>
                            <a:schemeClr val="dk1"/>
                          </a:solidFill>
                          <a:effectLst/>
                          <a:latin typeface="+mn-lt"/>
                          <a:ea typeface="+mn-ea"/>
                          <a:cs typeface="+mn-cs"/>
                        </a:rPr>
                        <a:t>D</a:t>
                      </a:r>
                      <a:r>
                        <a:rPr lang="en-US" sz="1800" kern="1200" dirty="0" err="1">
                          <a:solidFill>
                            <a:schemeClr val="dk1"/>
                          </a:solidFill>
                          <a:effectLst/>
                          <a:latin typeface="+mn-lt"/>
                          <a:ea typeface="+mn-ea"/>
                          <a:cs typeface="+mn-cs"/>
                        </a:rPr>
                        <a:t>isease</a:t>
                      </a:r>
                      <a:r>
                        <a:rPr lang="en-US" sz="1800" kern="1200" dirty="0">
                          <a:solidFill>
                            <a:schemeClr val="dk1"/>
                          </a:solidFill>
                          <a:effectLst/>
                          <a:latin typeface="+mn-lt"/>
                          <a:ea typeface="+mn-ea"/>
                          <a:cs typeface="+mn-cs"/>
                        </a:rPr>
                        <a:t> </a:t>
                      </a:r>
                      <a:r>
                        <a:rPr lang="tr-TR" sz="1800" kern="1200" dirty="0">
                          <a:solidFill>
                            <a:schemeClr val="dk1"/>
                          </a:solidFill>
                          <a:effectLst/>
                          <a:latin typeface="+mn-lt"/>
                          <a:ea typeface="+mn-ea"/>
                          <a:cs typeface="+mn-cs"/>
                        </a:rPr>
                        <a:t>D</a:t>
                      </a:r>
                      <a:r>
                        <a:rPr lang="en-US" sz="1800" kern="1200" dirty="0" err="1">
                          <a:solidFill>
                            <a:schemeClr val="dk1"/>
                          </a:solidFill>
                          <a:effectLst/>
                          <a:latin typeface="+mn-lt"/>
                          <a:ea typeface="+mn-ea"/>
                          <a:cs typeface="+mn-cs"/>
                        </a:rPr>
                        <a:t>uration</a:t>
                      </a:r>
                      <a:r>
                        <a:rPr lang="en-US" sz="1800" kern="1200" dirty="0">
                          <a:solidFill>
                            <a:schemeClr val="dk1"/>
                          </a:solidFill>
                          <a:effectLst/>
                          <a:latin typeface="+mn-lt"/>
                          <a:ea typeface="+mn-ea"/>
                          <a:cs typeface="+mn-cs"/>
                        </a:rPr>
                        <a:t> </a:t>
                      </a:r>
                      <a:r>
                        <a:rPr lang="tr-TR" dirty="0"/>
                        <a:t>(</a:t>
                      </a:r>
                      <a:r>
                        <a:rPr lang="tr-TR" dirty="0" err="1"/>
                        <a:t>month</a:t>
                      </a:r>
                      <a:r>
                        <a:rPr lang="tr-TR" dirty="0"/>
                        <a:t>)</a:t>
                      </a:r>
                    </a:p>
                  </a:txBody>
                  <a:tcPr/>
                </a:tc>
                <a:tc>
                  <a:txBody>
                    <a:bodyPr/>
                    <a:lstStyle/>
                    <a:p>
                      <a:r>
                        <a:rPr lang="tr-TR" sz="1800" kern="1200" dirty="0">
                          <a:solidFill>
                            <a:schemeClr val="dk1"/>
                          </a:solidFill>
                          <a:effectLst/>
                          <a:latin typeface="+mn-lt"/>
                          <a:ea typeface="+mn-ea"/>
                          <a:cs typeface="+mn-cs"/>
                        </a:rPr>
                        <a:t>25.29±24.787 </a:t>
                      </a:r>
                      <a:endParaRPr lang="tr-TR" dirty="0"/>
                    </a:p>
                  </a:txBody>
                  <a:tcPr/>
                </a:tc>
                <a:extLst>
                  <a:ext uri="{0D108BD9-81ED-4DB2-BD59-A6C34878D82A}">
                    <a16:rowId xmlns:a16="http://schemas.microsoft.com/office/drawing/2014/main" val="4276609064"/>
                  </a:ext>
                </a:extLst>
              </a:tr>
              <a:tr h="811024">
                <a:tc>
                  <a:txBody>
                    <a:bodyPr/>
                    <a:lstStyle/>
                    <a:p>
                      <a:r>
                        <a:rPr lang="tr-TR" dirty="0"/>
                        <a:t>First Time of </a:t>
                      </a:r>
                      <a:r>
                        <a:rPr lang="tr-TR" dirty="0" err="1"/>
                        <a:t>Period</a:t>
                      </a:r>
                      <a:r>
                        <a:rPr lang="tr-TR" dirty="0"/>
                        <a:t>(</a:t>
                      </a:r>
                      <a:r>
                        <a:rPr lang="tr-TR" dirty="0" err="1"/>
                        <a:t>year</a:t>
                      </a:r>
                      <a:r>
                        <a:rPr lang="tr-TR" dirty="0"/>
                        <a:t>)</a:t>
                      </a:r>
                    </a:p>
                  </a:txBody>
                  <a:tcPr/>
                </a:tc>
                <a:tc>
                  <a:txBody>
                    <a:bodyPr/>
                    <a:lstStyle/>
                    <a:p>
                      <a:r>
                        <a:rPr lang="tr-TR" dirty="0"/>
                        <a:t>12.99</a:t>
                      </a:r>
                      <a:r>
                        <a:rPr lang="tr-TR" sz="1800" kern="1200" dirty="0">
                          <a:solidFill>
                            <a:schemeClr val="dk1"/>
                          </a:solidFill>
                          <a:effectLst/>
                          <a:latin typeface="+mn-lt"/>
                          <a:ea typeface="+mn-ea"/>
                          <a:cs typeface="+mn-cs"/>
                        </a:rPr>
                        <a:t>±1.891</a:t>
                      </a:r>
                      <a:endParaRPr lang="tr-TR" dirty="0"/>
                    </a:p>
                  </a:txBody>
                  <a:tcPr/>
                </a:tc>
                <a:extLst>
                  <a:ext uri="{0D108BD9-81ED-4DB2-BD59-A6C34878D82A}">
                    <a16:rowId xmlns:a16="http://schemas.microsoft.com/office/drawing/2014/main" val="3700034275"/>
                  </a:ext>
                </a:extLst>
              </a:tr>
            </a:tbl>
          </a:graphicData>
        </a:graphic>
      </p:graphicFrame>
    </p:spTree>
    <p:extLst>
      <p:ext uri="{BB962C8B-B14F-4D97-AF65-F5344CB8AC3E}">
        <p14:creationId xmlns:p14="http://schemas.microsoft.com/office/powerpoint/2010/main" val="2992803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lstStyle/>
          <a:p>
            <a:pPr algn="ctr"/>
            <a:endParaRPr lang="tr-TR" dirty="0"/>
          </a:p>
        </p:txBody>
      </p:sp>
      <p:sp>
        <p:nvSpPr>
          <p:cNvPr id="4" name="Metin Yer Tutucusu 3"/>
          <p:cNvSpPr>
            <a:spLocks noGrp="1"/>
          </p:cNvSpPr>
          <p:nvPr>
            <p:ph type="body" sz="half" idx="2"/>
          </p:nvPr>
        </p:nvSpPr>
        <p:spPr>
          <a:xfrm>
            <a:off x="1032971" y="1957589"/>
            <a:ext cx="9811040" cy="4040188"/>
          </a:xfrm>
        </p:spPr>
        <p:txBody>
          <a:bodyPr vert="horz" lIns="91440" tIns="45720" rIns="91440" bIns="45720" rtlCol="0" anchor="t">
            <a:normAutofit/>
          </a:bodyPr>
          <a:lstStyle/>
          <a:p>
            <a:pPr marL="285750" indent="-285750">
              <a:buFont typeface="Wingdings" panose="05000000000000000000" pitchFamily="2" charset="2"/>
              <a:buChar char="Ø"/>
            </a:pPr>
            <a:endParaRPr lang="tr-TR" sz="1800" dirty="0">
              <a:ea typeface="+mn-lt"/>
              <a:cs typeface="+mn-lt"/>
            </a:endParaRPr>
          </a:p>
          <a:p>
            <a:pPr marL="285750" indent="-285750">
              <a:buFont typeface="Wingdings" panose="05000000000000000000" pitchFamily="2" charset="2"/>
              <a:buChar char="Ø"/>
            </a:pPr>
            <a:endParaRPr lang="tr-TR" sz="1800" dirty="0">
              <a:ea typeface="+mn-lt"/>
              <a:cs typeface="+mn-lt"/>
            </a:endParaRPr>
          </a:p>
          <a:p>
            <a:pPr marL="285750" indent="-285750">
              <a:buFont typeface="Wingdings" panose="05000000000000000000" pitchFamily="2" charset="2"/>
              <a:buChar char="Ø"/>
            </a:pPr>
            <a:endParaRPr lang="tr-TR" sz="1800" dirty="0">
              <a:cs typeface="Calibri"/>
            </a:endParaRPr>
          </a:p>
        </p:txBody>
      </p:sp>
      <p:graphicFrame>
        <p:nvGraphicFramePr>
          <p:cNvPr id="6" name="Diyagram 5">
            <a:extLst>
              <a:ext uri="{FF2B5EF4-FFF2-40B4-BE49-F238E27FC236}">
                <a16:creationId xmlns:a16="http://schemas.microsoft.com/office/drawing/2014/main" id="{58955CC8-5233-4757-AC16-AFDA0E0C008B}"/>
              </a:ext>
            </a:extLst>
          </p:cNvPr>
          <p:cNvGraphicFramePr/>
          <p:nvPr>
            <p:extLst>
              <p:ext uri="{D42A27DB-BD31-4B8C-83A1-F6EECF244321}">
                <p14:modId xmlns:p14="http://schemas.microsoft.com/office/powerpoint/2010/main" val="2579094299"/>
              </p:ext>
            </p:extLst>
          </p:nvPr>
        </p:nvGraphicFramePr>
        <p:xfrm>
          <a:off x="839789" y="1743074"/>
          <a:ext cx="10456862" cy="4505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6080118"/>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5648</TotalTime>
  <Words>1342</Words>
  <Application>Microsoft Office PowerPoint</Application>
  <PresentationFormat>Geniş ekran</PresentationFormat>
  <Paragraphs>169</Paragraphs>
  <Slides>15</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15</vt:i4>
      </vt:variant>
    </vt:vector>
  </HeadingPairs>
  <TitlesOfParts>
    <vt:vector size="24" baseType="lpstr">
      <vt:lpstr>Arial</vt:lpstr>
      <vt:lpstr>Calibri</vt:lpstr>
      <vt:lpstr>Calibri Light</vt:lpstr>
      <vt:lpstr>Linux Libertine</vt:lpstr>
      <vt:lpstr>Proxima Nova</vt:lpstr>
      <vt:lpstr>Symbol</vt:lpstr>
      <vt:lpstr>Times New Roman</vt:lpstr>
      <vt:lpstr>Wingdings</vt:lpstr>
      <vt:lpstr>Office Teması</vt:lpstr>
      <vt:lpstr>Measuring the Quality of Life in Turkish Women Diagnosed with Polycystic Ovary Syndrome </vt:lpstr>
      <vt:lpstr>PLAN</vt:lpstr>
      <vt:lpstr>WHAT IS POLYCYSTIC OVARY SYDROME(PCOS)?</vt:lpstr>
      <vt:lpstr>PowerPoint Sunusu</vt:lpstr>
      <vt:lpstr>PowerPoint Sunusu</vt:lpstr>
      <vt:lpstr>MATERIALS AND METHODS</vt:lpstr>
      <vt:lpstr>PowerPoint Sunusu</vt:lpstr>
      <vt:lpstr>RESULTS</vt:lpstr>
      <vt:lpstr>PowerPoint Sunusu</vt:lpstr>
      <vt:lpstr>PowerPoint Sunusu</vt:lpstr>
      <vt:lpstr>When compared according to the symptoms present in patients ;</vt:lpstr>
      <vt:lpstr>PowerPoint Sunusu</vt:lpstr>
      <vt:lpstr>CONCLUSION</vt:lpstr>
      <vt:lpstr>REFERENCES</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Yunus Aydogan</dc:creator>
  <cp:lastModifiedBy>Seher Haksever</cp:lastModifiedBy>
  <cp:revision>1337</cp:revision>
  <dcterms:created xsi:type="dcterms:W3CDTF">2015-07-21T07:54:41Z</dcterms:created>
  <dcterms:modified xsi:type="dcterms:W3CDTF">2021-06-01T14:14:14Z</dcterms:modified>
</cp:coreProperties>
</file>